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39"/>
  </p:notesMasterIdLst>
  <p:handoutMasterIdLst>
    <p:handoutMasterId r:id="rId40"/>
  </p:handoutMasterIdLst>
  <p:sldIdLst>
    <p:sldId id="278" r:id="rId2"/>
    <p:sldId id="356" r:id="rId3"/>
    <p:sldId id="357" r:id="rId4"/>
    <p:sldId id="359" r:id="rId5"/>
    <p:sldId id="392" r:id="rId6"/>
    <p:sldId id="279" r:id="rId7"/>
    <p:sldId id="292" r:id="rId8"/>
    <p:sldId id="304" r:id="rId9"/>
    <p:sldId id="305" r:id="rId10"/>
    <p:sldId id="307" r:id="rId11"/>
    <p:sldId id="309" r:id="rId12"/>
    <p:sldId id="311" r:id="rId13"/>
    <p:sldId id="313" r:id="rId14"/>
    <p:sldId id="314" r:id="rId15"/>
    <p:sldId id="312" r:id="rId16"/>
    <p:sldId id="322" r:id="rId17"/>
    <p:sldId id="360" r:id="rId18"/>
    <p:sldId id="361" r:id="rId19"/>
    <p:sldId id="362" r:id="rId20"/>
    <p:sldId id="364" r:id="rId21"/>
    <p:sldId id="365" r:id="rId22"/>
    <p:sldId id="366" r:id="rId23"/>
    <p:sldId id="382" r:id="rId24"/>
    <p:sldId id="384" r:id="rId25"/>
    <p:sldId id="385" r:id="rId26"/>
    <p:sldId id="386" r:id="rId27"/>
    <p:sldId id="388" r:id="rId28"/>
    <p:sldId id="390" r:id="rId29"/>
    <p:sldId id="387" r:id="rId30"/>
    <p:sldId id="376" r:id="rId31"/>
    <p:sldId id="377" r:id="rId32"/>
    <p:sldId id="391" r:id="rId33"/>
    <p:sldId id="378" r:id="rId34"/>
    <p:sldId id="379" r:id="rId35"/>
    <p:sldId id="393" r:id="rId36"/>
    <p:sldId id="380" r:id="rId37"/>
    <p:sldId id="381" r:id="rId38"/>
  </p:sldIdLst>
  <p:sldSz cx="9144000" cy="6858000" type="screen4x3"/>
  <p:notesSz cx="6858000" cy="9296400"/>
  <p:defaultTextStyle>
    <a:defPPr>
      <a:defRPr lang="es-MX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</p:showPr>
  <p:clrMru>
    <a:srgbClr val="0000FF"/>
    <a:srgbClr val="0099FF"/>
    <a:srgbClr val="424262"/>
    <a:srgbClr val="000000"/>
    <a:srgbClr val="0066FF"/>
    <a:srgbClr val="50A67F"/>
    <a:srgbClr val="CCFFCC"/>
    <a:srgbClr val="8BC7A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467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7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909" cy="46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454" y="0"/>
            <a:ext cx="2971909" cy="46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57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891"/>
            <a:ext cx="2971909" cy="46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454" y="8829891"/>
            <a:ext cx="2971909" cy="46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DDAB03-F6E0-4A31-B700-210459D9770B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71649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909" cy="46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54" y="0"/>
            <a:ext cx="2971909" cy="46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33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3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56" y="4415751"/>
            <a:ext cx="5485089" cy="4184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891"/>
            <a:ext cx="2971909" cy="46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23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54" y="8829891"/>
            <a:ext cx="2971909" cy="46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69" tIns="46685" rIns="93369" bIns="4668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79C42A-02A3-4A5E-9ABA-659F40AA0384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33900720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10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11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12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13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14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15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16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17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18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4769148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19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2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29E76A3-AEBB-49A4-AA66-7A4A85D765C8}" type="slidenum">
              <a:rPr lang="es-ES_tradnl" altLang="es-MX" sz="1200"/>
              <a:pPr eaLnBrk="1" hangingPunct="1"/>
              <a:t>20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21718251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C0ECC01-47DD-400A-BDA7-28F1BC5F1B0B}" type="slidenum">
              <a:rPr lang="es-ES_tradnl" altLang="es-MX" sz="1200"/>
              <a:pPr eaLnBrk="1" hangingPunct="1"/>
              <a:t>21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29263927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34FD662-64B5-4320-BCEE-D22504F1CF03}" type="slidenum">
              <a:rPr lang="es-ES_tradnl" altLang="es-MX" sz="1200"/>
              <a:pPr eaLnBrk="1" hangingPunct="1"/>
              <a:t>22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13651465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CC8E9B-00C1-40B2-89F2-C5BB7E8D4B70}" type="slidenum">
              <a:rPr lang="es-ES_tradnl"/>
              <a:pPr/>
              <a:t>23</a:t>
            </a:fld>
            <a:endParaRPr lang="es-ES_tradnl"/>
          </a:p>
        </p:txBody>
      </p:sp>
      <p:sp>
        <p:nvSpPr>
          <p:cNvPr id="85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1833766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C56264-AE7B-484D-9648-28978FDDB2FD}" type="slidenum">
              <a:rPr lang="es-ES_tradnl"/>
              <a:pPr/>
              <a:t>24</a:t>
            </a:fld>
            <a:endParaRPr lang="es-ES_tradnl"/>
          </a:p>
        </p:txBody>
      </p:sp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71818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C56264-AE7B-484D-9648-28978FDDB2FD}" type="slidenum">
              <a:rPr lang="es-ES_tradnl"/>
              <a:pPr/>
              <a:t>25</a:t>
            </a:fld>
            <a:endParaRPr lang="es-ES_tradnl"/>
          </a:p>
        </p:txBody>
      </p:sp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588611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C56264-AE7B-484D-9648-28978FDDB2FD}" type="slidenum">
              <a:rPr lang="es-ES_tradnl"/>
              <a:pPr/>
              <a:t>26</a:t>
            </a:fld>
            <a:endParaRPr lang="es-ES_tradnl"/>
          </a:p>
        </p:txBody>
      </p:sp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9970602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C08B2BC-FBA4-4A41-BBBB-A6DD2E4D6A05}" type="slidenum">
              <a:rPr lang="es-ES_tradnl" altLang="es-MX" sz="1200"/>
              <a:pPr eaLnBrk="1" hangingPunct="1"/>
              <a:t>27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26191428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28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C56264-AE7B-484D-9648-28978FDDB2FD}" type="slidenum">
              <a:rPr lang="es-ES_tradnl"/>
              <a:pPr/>
              <a:t>29</a:t>
            </a:fld>
            <a:endParaRPr lang="es-ES_tradnl"/>
          </a:p>
        </p:txBody>
      </p:sp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913209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3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491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8B234FB-6CFF-4056-AEFF-D1D6840D52AE}" type="slidenum">
              <a:rPr lang="es-ES_tradnl" altLang="es-MX" sz="1200"/>
              <a:pPr eaLnBrk="1" hangingPunct="1"/>
              <a:t>30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14812528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5018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C9EFD6-DD3C-443E-9C47-E0BAF06E19AF}" type="slidenum">
              <a:rPr lang="es-ES_tradnl" altLang="es-MX" sz="1200"/>
              <a:pPr eaLnBrk="1" hangingPunct="1"/>
              <a:t>31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42252755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5018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C9EFD6-DD3C-443E-9C47-E0BAF06E19AF}" type="slidenum">
              <a:rPr lang="es-ES_tradnl" altLang="es-MX" sz="1200"/>
              <a:pPr eaLnBrk="1" hangingPunct="1"/>
              <a:t>32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422527553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221D23D-1E51-4593-8692-156DF7D0C8CB}" type="slidenum">
              <a:rPr lang="es-ES_tradnl" altLang="es-MX" sz="1200"/>
              <a:pPr eaLnBrk="1" hangingPunct="1"/>
              <a:t>33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1439819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1F75F3-0B54-4DC7-AE14-B3E3E2038A54}" type="slidenum">
              <a:rPr lang="es-ES_tradnl" altLang="es-MX" sz="1200"/>
              <a:pPr eaLnBrk="1" hangingPunct="1"/>
              <a:t>34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8895090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1F75F3-0B54-4DC7-AE14-B3E3E2038A54}" type="slidenum">
              <a:rPr lang="es-ES_tradnl" altLang="es-MX" sz="1200"/>
              <a:pPr eaLnBrk="1" hangingPunct="1"/>
              <a:t>35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8895090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36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 smtClean="0">
              <a:latin typeface="Arial" panose="020B0604020202020204" pitchFamily="34" charset="0"/>
            </a:endParaRPr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8626" indent="-291779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7117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3964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00811" indent="-233423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7658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4505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1352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8199" indent="-233423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8363FA0-AD84-40AC-9BDA-FB8CAA64034D}" type="slidenum">
              <a:rPr lang="es-ES_tradnl" altLang="es-MX" sz="1200"/>
              <a:pPr eaLnBrk="1" hangingPunct="1"/>
              <a:t>37</a:t>
            </a:fld>
            <a:endParaRPr lang="es-ES_tradnl" alt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1075212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4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5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6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7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8</a:t>
            </a:fld>
            <a:endParaRPr lang="es-ES" alt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9C42A-02A3-4A5E-9ABA-659F40AA0384}" type="slidenum">
              <a:rPr lang="es-ES" altLang="es-MX" smtClean="0"/>
              <a:pPr/>
              <a:t>9</a:t>
            </a:fld>
            <a:endParaRPr lang="es-ES" alt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14D14-D8A5-469B-98B1-D7861432FCAD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397546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EC3DF-7FA6-46C5-BC33-A5DA2BB39BA2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107583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53315-BD3F-4C3D-B9E6-49BE19A5F532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365707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88EFF-6ADF-4F0E-AE97-31D94107A883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253940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760F0-C173-41B2-9AFE-2E7104E11857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278097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44DD4-89C1-410C-AC41-8F504AAAECDA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408150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30ADF-D29B-41D0-8814-6CA7E7D74605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31806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F2107-1A82-489F-98F2-5A9290B0B3E4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394363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21AB5-2A06-49DB-A179-2D7D86E88FDC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351902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F4B67-1A70-48E4-A777-37EEDB6FF858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989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57B96-A807-4CE3-BA42-5F489861037C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xmlns="" val="1713326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título del patrón</a:t>
            </a:r>
            <a:endParaRPr lang="es-MX" altLang="es-MX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texto del patrón</a:t>
            </a:r>
          </a:p>
          <a:p>
            <a:pPr lvl="1"/>
            <a:r>
              <a:rPr lang="es-ES" altLang="es-MX" smtClean="0"/>
              <a:t>Segundo nivel</a:t>
            </a:r>
          </a:p>
          <a:p>
            <a:pPr lvl="2"/>
            <a:r>
              <a:rPr lang="es-ES" altLang="es-MX" smtClean="0"/>
              <a:t>Tercer nivel</a:t>
            </a:r>
          </a:p>
          <a:p>
            <a:pPr lvl="3"/>
            <a:r>
              <a:rPr lang="es-ES" altLang="es-MX" smtClean="0"/>
              <a:t>Cuarto nivel</a:t>
            </a:r>
          </a:p>
          <a:p>
            <a:pPr lvl="4"/>
            <a:r>
              <a:rPr lang="es-ES" altLang="es-MX" smtClean="0"/>
              <a:t>Quinto nivel</a:t>
            </a:r>
            <a:endParaRPr lang="es-MX" altLang="es-MX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C22A3BF-D1B6-47DC-97D1-5D64CBB88A55}" type="slidenum">
              <a:rPr lang="es-ES" altLang="es-MX"/>
              <a:pPr/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251520" y="5229200"/>
            <a:ext cx="597666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altLang="es-MX" sz="1800" dirty="0" smtClean="0">
                <a:cs typeface="Arial" panose="020B0604020202020204" pitchFamily="34" charset="0"/>
              </a:rPr>
              <a:t>Graciela Bensusán (UAM/X, TC; TP, </a:t>
            </a:r>
            <a:r>
              <a:rPr lang="es-ES" altLang="es-MX" sz="1800" dirty="0" err="1" smtClean="0">
                <a:cs typeface="Arial" panose="020B0604020202020204" pitchFamily="34" charset="0"/>
              </a:rPr>
              <a:t>Flacso</a:t>
            </a:r>
            <a:r>
              <a:rPr lang="es-ES" altLang="es-MX" sz="1800" dirty="0" smtClean="0">
                <a:cs typeface="Arial" panose="020B0604020202020204" pitchFamily="34" charset="0"/>
              </a:rPr>
              <a:t>-México )</a:t>
            </a:r>
          </a:p>
          <a:p>
            <a:pPr algn="l" eaLnBrk="1" hangingPunct="1"/>
            <a:r>
              <a:rPr lang="es-ES" altLang="es-MX" sz="1800" dirty="0" err="1" smtClean="0">
                <a:cs typeface="Arial" panose="020B0604020202020204" pitchFamily="34" charset="0"/>
              </a:rPr>
              <a:t>Ívico</a:t>
            </a:r>
            <a:r>
              <a:rPr lang="es-ES" altLang="es-MX" sz="1800" dirty="0" smtClean="0">
                <a:cs typeface="Arial" panose="020B0604020202020204" pitchFamily="34" charset="0"/>
              </a:rPr>
              <a:t> </a:t>
            </a:r>
            <a:r>
              <a:rPr lang="es-ES" altLang="es-MX" sz="1800" dirty="0">
                <a:cs typeface="Arial" panose="020B0604020202020204" pitchFamily="34" charset="0"/>
              </a:rPr>
              <a:t>Ahumada Lobo (</a:t>
            </a:r>
            <a:r>
              <a:rPr lang="es-ES" altLang="es-MX" sz="1800" dirty="0" err="1">
                <a:cs typeface="Arial" panose="020B0604020202020204" pitchFamily="34" charset="0"/>
              </a:rPr>
              <a:t>Flacso</a:t>
            </a:r>
            <a:r>
              <a:rPr lang="es-ES" altLang="es-MX" sz="1800" dirty="0">
                <a:cs typeface="Arial" panose="020B0604020202020204" pitchFamily="34" charset="0"/>
              </a:rPr>
              <a:t>-México</a:t>
            </a:r>
            <a:r>
              <a:rPr lang="es-ES" altLang="es-MX" sz="1800" dirty="0" smtClean="0">
                <a:cs typeface="Arial" panose="020B0604020202020204" pitchFamily="34" charset="0"/>
              </a:rPr>
              <a:t>)</a:t>
            </a:r>
          </a:p>
          <a:p>
            <a:pPr algn="l" eaLnBrk="1" hangingPunct="1"/>
            <a:r>
              <a:rPr lang="es-ES" altLang="es-MX" sz="1800" dirty="0" smtClean="0">
                <a:cs typeface="Arial" panose="020B0604020202020204" pitchFamily="34" charset="0"/>
              </a:rPr>
              <a:t>14 </a:t>
            </a:r>
            <a:r>
              <a:rPr lang="es-ES" altLang="es-MX" sz="1800" dirty="0">
                <a:cs typeface="Arial" panose="020B0604020202020204" pitchFamily="34" charset="0"/>
              </a:rPr>
              <a:t>de Abril del 2016</a:t>
            </a:r>
          </a:p>
        </p:txBody>
      </p:sp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971600" y="654806"/>
            <a:ext cx="727280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 FORO REGIONAL METROPOLITANO SOBRE EDUCACIÓN SUPERIOR (FREMES)</a:t>
            </a: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endParaRPr kumimoji="0" lang="es-MX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ORGANIZADO POR:</a:t>
            </a:r>
            <a:endParaRPr kumimoji="0" lang="es-MX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EL CONSEJO REGIONAL DEL ÁREA METROPOLITANA (CRAM) DE LA ASOCIACIÓN NACIONAL DE UNIVERSIDADES E INSTITUCIONES DE EDUCACIÓN SUPERIOR (ANUIES)</a:t>
            </a:r>
            <a:endParaRPr kumimoji="0" lang="es-MX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5776" y="3140968"/>
            <a:ext cx="5868144" cy="1511498"/>
          </a:xfrm>
        </p:spPr>
        <p:txBody>
          <a:bodyPr/>
          <a:lstStyle/>
          <a:p>
            <a:pPr algn="just" eaLnBrk="1" hangingPunct="1"/>
            <a:r>
              <a:rPr lang="es-ES" altLang="es-MX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“Sistemas de Retiro en Instituciones de Educación Superior y perspectivas de jubilación de miembros del SNI”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42" name="Rectangle 8"/>
          <p:cNvSpPr>
            <a:spLocks noGrp="1" noChangeArrowheads="1"/>
          </p:cNvSpPr>
          <p:nvPr>
            <p:ph type="title"/>
          </p:nvPr>
        </p:nvSpPr>
        <p:spPr>
          <a:xfrm>
            <a:off x="251520" y="476672"/>
            <a:ext cx="8435975" cy="503238"/>
          </a:xfrm>
        </p:spPr>
        <p:txBody>
          <a:bodyPr/>
          <a:lstStyle/>
          <a:p>
            <a:pPr eaLnBrk="1" hangingPunct="1"/>
            <a:r>
              <a:rPr lang="es-MX" alt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 e c o m e n d a c i o n e s</a:t>
            </a:r>
            <a:endParaRPr lang="es-ES" altLang="es-MX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323528" y="1340768"/>
            <a:ext cx="8425060" cy="5256213"/>
          </a:xfrm>
        </p:spPr>
        <p:txBody>
          <a:bodyPr/>
          <a:lstStyle/>
          <a:p>
            <a:pPr algn="just" eaLnBrk="1" hangingPunct="1">
              <a:buClr>
                <a:srgbClr val="FF0000"/>
              </a:buClr>
              <a:buSzPct val="150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diversidad institucional hace necesario formular políticas que respondan a las condiciones específicas de cada caso pero, a la vez, su fragilidad vuelve indispensable la adopción de una política más amplia que dé cobertura y respaldo a los compromisos adquiridos por cada una.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Char char="ü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ü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Mejorar los sistemas de retiro</a:t>
            </a:r>
          </a:p>
          <a:p>
            <a:pPr lvl="3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ü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ü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Diseñar perfiles académicos  e institucionales afines al modelo educativo</a:t>
            </a:r>
          </a:p>
          <a:p>
            <a:pPr lvl="3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ü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ü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Fortalecer políticas de contratación y carreras académicas capaces de atraer o mantener a los mejores recursos humanos </a:t>
            </a:r>
            <a:endParaRPr lang="es-ES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179512" y="3789040"/>
            <a:ext cx="15494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MX" altLang="es-MX" sz="1900" b="1" dirty="0">
                <a:solidFill>
                  <a:srgbClr val="080808"/>
                </a:solidFill>
              </a:rPr>
              <a:t>Políticas </a:t>
            </a:r>
          </a:p>
          <a:p>
            <a:pPr eaLnBrk="1" hangingPunct="1">
              <a:spcBef>
                <a:spcPct val="50000"/>
              </a:spcBef>
            </a:pPr>
            <a:r>
              <a:rPr lang="es-MX" altLang="es-MX" sz="1900" b="1" dirty="0">
                <a:solidFill>
                  <a:srgbClr val="080808"/>
                </a:solidFill>
              </a:rPr>
              <a:t>orientadas </a:t>
            </a:r>
          </a:p>
          <a:p>
            <a:pPr eaLnBrk="1" hangingPunct="1">
              <a:spcBef>
                <a:spcPct val="50000"/>
              </a:spcBef>
            </a:pPr>
            <a:r>
              <a:rPr lang="es-MX" altLang="es-MX" sz="1900" b="1" dirty="0">
                <a:solidFill>
                  <a:srgbClr val="080808"/>
                </a:solidFill>
              </a:rPr>
              <a:t>a: </a:t>
            </a:r>
            <a:endParaRPr lang="es-ES" altLang="es-MX" sz="1900" b="1" dirty="0">
              <a:solidFill>
                <a:srgbClr val="080808"/>
              </a:solidFill>
            </a:endParaRPr>
          </a:p>
        </p:txBody>
      </p:sp>
      <p:sp>
        <p:nvSpPr>
          <p:cNvPr id="10245" name="AutoShape 7"/>
          <p:cNvSpPr>
            <a:spLocks/>
          </p:cNvSpPr>
          <p:nvPr/>
        </p:nvSpPr>
        <p:spPr bwMode="auto">
          <a:xfrm>
            <a:off x="1763713" y="3212976"/>
            <a:ext cx="287337" cy="2520602"/>
          </a:xfrm>
          <a:prstGeom prst="leftBrace">
            <a:avLst>
              <a:gd name="adj1" fmla="val 102348"/>
              <a:gd name="adj2" fmla="val 50000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MX" alt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noFill/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Ä"/>
            </a:pPr>
            <a:r>
              <a:rPr lang="es-ES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Alternativas de Política	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826889" y="1124744"/>
            <a:ext cx="7705551" cy="4994870"/>
          </a:xfrm>
        </p:spPr>
        <p:txBody>
          <a:bodyPr/>
          <a:lstStyle/>
          <a:p>
            <a:pPr lvl="3" eaLnBrk="1" hangingPunct="1"/>
            <a:endParaRPr lang="es-ES" altLang="es-MX" sz="1800" dirty="0" smtClean="0"/>
          </a:p>
          <a:p>
            <a:pPr marL="1703388" lvl="3" indent="-179388" algn="just" eaLnBrk="1" hangingPunct="1">
              <a:buClr>
                <a:srgbClr val="0000CC"/>
              </a:buClr>
              <a:buSzPct val="105000"/>
            </a:pPr>
            <a:r>
              <a:rPr lang="es-ES" alt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 las </a:t>
            </a:r>
            <a:r>
              <a:rPr lang="es-ES" altLang="es-MX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es-ES" alt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incorporadas al ISSSTE o IMSS el ingreso total de los académicos que cumplen los requisitos para la jubilación equivale, en promedio, a 2 o 3 veces la pensión que recibirían al retiro.</a:t>
            </a:r>
          </a:p>
          <a:p>
            <a:pPr marL="1703388" lvl="3" indent="-179388" algn="just" eaLnBrk="1" hangingPunct="1">
              <a:buClr>
                <a:srgbClr val="0000CC"/>
              </a:buClr>
              <a:buSzPct val="105000"/>
              <a:buNone/>
            </a:pPr>
            <a:r>
              <a:rPr lang="es-ES" alt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03388" lvl="3" indent="-179388" algn="just" eaLnBrk="1" hangingPunct="1">
              <a:buClr>
                <a:srgbClr val="0000CC"/>
              </a:buClr>
              <a:buSzPct val="105000"/>
            </a:pPr>
            <a:r>
              <a:rPr lang="es-ES" alt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 recomienda que las instituciones afiliadas al ISSSTE o IMSS ofrezcan lo más pronto posible a los académicos un sistema de retiro complementario de cotización definida.</a:t>
            </a:r>
          </a:p>
          <a:p>
            <a:pPr marL="1703388" lvl="3" indent="-179388" algn="just" eaLnBrk="1" hangingPunct="1">
              <a:buClr>
                <a:srgbClr val="0000CC"/>
              </a:buClr>
              <a:buSzPct val="105000"/>
            </a:pPr>
            <a:endParaRPr lang="es-ES" altLang="es-MX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03388" lvl="3" indent="-179388" algn="just" eaLnBrk="1" hangingPunct="1">
              <a:buClr>
                <a:srgbClr val="0000CC"/>
              </a:buClr>
              <a:buSzPct val="105000"/>
            </a:pPr>
            <a:r>
              <a:rPr lang="es-ES" alt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 esquema general: cuentas individuales con aportaciones de la </a:t>
            </a:r>
            <a:r>
              <a:rPr lang="es-ES" altLang="es-MX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es-ES" alt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y los trabajadores. Las aportaciones deberán calcularse respecto al ingreso total y no a una parte de éste como ocurre actualmente.</a:t>
            </a:r>
          </a:p>
          <a:p>
            <a:pPr marL="1703388" lvl="3" indent="-179388" algn="just" eaLnBrk="1" hangingPunct="1">
              <a:buClr>
                <a:srgbClr val="0000CC"/>
              </a:buClr>
              <a:buSzPct val="105000"/>
            </a:pPr>
            <a:endParaRPr lang="es-ES" altLang="es-MX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03388" lvl="3" indent="-179388" algn="just" eaLnBrk="1" hangingPunct="1">
              <a:buClr>
                <a:srgbClr val="0000CC"/>
              </a:buClr>
              <a:buSzPct val="105000"/>
            </a:pPr>
            <a:r>
              <a:rPr lang="es-ES" alt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 monto acumulado dependerá de la proporción del ingreso destinado al fondo y del período de acumulación. </a:t>
            </a:r>
            <a:endParaRPr lang="es-MX" altLang="es-MX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79388" y="2602647"/>
            <a:ext cx="1790104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/>
              <a:t>Sistema </a:t>
            </a:r>
          </a:p>
          <a:p>
            <a:pPr eaLnBrk="1" hangingPunct="1"/>
            <a:r>
              <a:rPr lang="es-MX" altLang="es-MX" sz="1600" b="1" dirty="0" smtClean="0"/>
              <a:t>de </a:t>
            </a:r>
            <a:endParaRPr lang="es-MX" altLang="es-MX" sz="1600" b="1" dirty="0"/>
          </a:p>
          <a:p>
            <a:pPr eaLnBrk="1" hangingPunct="1"/>
            <a:r>
              <a:rPr lang="es-MX" altLang="es-MX" sz="1600" b="1" dirty="0" smtClean="0"/>
              <a:t>retiro </a:t>
            </a:r>
            <a:endParaRPr lang="es-MX" altLang="es-MX" sz="1600" b="1" dirty="0"/>
          </a:p>
          <a:p>
            <a:pPr eaLnBrk="1" hangingPunct="1"/>
            <a:r>
              <a:rPr lang="es-MX" altLang="es-MX" sz="1600" b="1" dirty="0" smtClean="0"/>
              <a:t>Complementario </a:t>
            </a:r>
            <a:endParaRPr lang="es-MX" altLang="es-MX" sz="1600" b="1" dirty="0"/>
          </a:p>
          <a:p>
            <a:pPr eaLnBrk="1" hangingPunct="1"/>
            <a:r>
              <a:rPr lang="es-MX" altLang="es-MX" sz="1600" b="1" dirty="0" smtClean="0"/>
              <a:t>de </a:t>
            </a:r>
            <a:endParaRPr lang="es-MX" altLang="es-MX" sz="1600" b="1" dirty="0"/>
          </a:p>
          <a:p>
            <a:pPr eaLnBrk="1" hangingPunct="1"/>
            <a:r>
              <a:rPr lang="es-MX" altLang="es-MX" sz="1600" b="1" dirty="0" smtClean="0"/>
              <a:t>cotización </a:t>
            </a:r>
            <a:endParaRPr lang="es-MX" altLang="es-MX" sz="1600" b="1" dirty="0"/>
          </a:p>
          <a:p>
            <a:pPr eaLnBrk="1" hangingPunct="1"/>
            <a:r>
              <a:rPr lang="es-MX" altLang="es-MX" sz="1600" b="1" dirty="0" smtClean="0"/>
              <a:t>Definida</a:t>
            </a:r>
            <a:endParaRPr lang="es-MX" altLang="es-MX" sz="1600" b="1" dirty="0"/>
          </a:p>
          <a:p>
            <a:pPr eaLnBrk="1" hangingPunct="1"/>
            <a:endParaRPr lang="es-MX" altLang="es-MX" sz="1600" b="1" dirty="0" smtClean="0"/>
          </a:p>
          <a:p>
            <a:pPr eaLnBrk="1" hangingPunct="1"/>
            <a:r>
              <a:rPr lang="es-MX" altLang="es-MX" sz="1600" b="1" dirty="0" smtClean="0"/>
              <a:t>(para </a:t>
            </a:r>
            <a:r>
              <a:rPr lang="es-MX" altLang="es-MX" sz="1600" b="1" dirty="0"/>
              <a:t>los más jóvenes)</a:t>
            </a:r>
            <a:endParaRPr lang="es-ES" altLang="es-MX" sz="1600" b="1" dirty="0"/>
          </a:p>
        </p:txBody>
      </p:sp>
      <p:sp>
        <p:nvSpPr>
          <p:cNvPr id="11269" name="AutoShape 5"/>
          <p:cNvSpPr>
            <a:spLocks/>
          </p:cNvSpPr>
          <p:nvPr/>
        </p:nvSpPr>
        <p:spPr bwMode="auto">
          <a:xfrm>
            <a:off x="2123852" y="1196752"/>
            <a:ext cx="215900" cy="5113337"/>
          </a:xfrm>
          <a:prstGeom prst="leftBrace">
            <a:avLst>
              <a:gd name="adj1" fmla="val 197365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MX" alt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430212" y="908720"/>
            <a:ext cx="8174236" cy="540067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s-ES" alt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 de renta vitalicia complementaria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s-ES" alt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(para los más cercanos al retiro)</a:t>
            </a:r>
          </a:p>
          <a:p>
            <a:pPr eaLnBrk="1" hangingPunct="1"/>
            <a:endParaRPr lang="es-ES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Clr>
                <a:srgbClr val="FF0000"/>
              </a:buClr>
              <a:buSzPct val="150000"/>
            </a:pPr>
            <a:r>
              <a:rPr lang="es-ES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Para los académicos de 70 años o más y a quienes no estén en condiciones de continuar laborando por problemas de salud se recomienda que la institución les otorgue, con cargo a sus recursos presupuestales, una renta vitalicia en complemento a la pensión del ISSSTE o IMSS. </a:t>
            </a:r>
          </a:p>
          <a:p>
            <a:pPr algn="just" eaLnBrk="1" hangingPunct="1">
              <a:buClr>
                <a:srgbClr val="FF0000"/>
              </a:buClr>
              <a:buSzPct val="150000"/>
            </a:pPr>
            <a:endParaRPr lang="es-ES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Clr>
                <a:srgbClr val="FF0000"/>
              </a:buClr>
              <a:buSzPct val="150000"/>
            </a:pPr>
            <a:r>
              <a:rPr lang="es-ES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Sería un programa transitorio para los investigadores  activos  que cumplan requisitos de edad y años de servicio, de acuerdo a características de </a:t>
            </a:r>
            <a:r>
              <a:rPr lang="es-ES" altLang="es-MX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es-ES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buClr>
                <a:srgbClr val="FF0000"/>
              </a:buClr>
              <a:buSzPct val="150000"/>
            </a:pPr>
            <a:endParaRPr lang="es-ES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Clr>
                <a:srgbClr val="FF0000"/>
              </a:buClr>
              <a:buSzPct val="150000"/>
            </a:pPr>
            <a:r>
              <a:rPr lang="es-ES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Ventaja: Ahorro por el diferencial de costo laboral para la institución entre los investigadores con mayor antigüedad y sus reemplazos. (Estudio actuarial, </a:t>
            </a:r>
            <a:r>
              <a:rPr lang="es-ES" altLang="es-MX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FCCyT</a:t>
            </a:r>
            <a:r>
              <a:rPr lang="es-ES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 eaLnBrk="1" hangingPunct="1"/>
            <a:endParaRPr lang="es-ES" altLang="es-MX" sz="2000" dirty="0" smtClean="0"/>
          </a:p>
          <a:p>
            <a:pPr algn="just" eaLnBrk="1" hangingPunct="1"/>
            <a:endParaRPr lang="es-ES" altLang="es-MX" sz="2000" dirty="0" smtClean="0"/>
          </a:p>
          <a:p>
            <a:pPr algn="just" eaLnBrk="1" hangingPunct="1">
              <a:buFont typeface="Arial" panose="020B0604020202020204" pitchFamily="34" charset="0"/>
              <a:buNone/>
            </a:pPr>
            <a:endParaRPr lang="es-ES" altLang="es-MX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476250"/>
            <a:ext cx="8207375" cy="5832475"/>
          </a:xfrm>
        </p:spPr>
        <p:txBody>
          <a:bodyPr/>
          <a:lstStyle/>
          <a:p>
            <a:pPr lvl="2" eaLnBrk="1" hangingPunct="1"/>
            <a:endParaRPr lang="es-MX" altLang="es-MX" sz="2000" dirty="0" smtClean="0"/>
          </a:p>
          <a:p>
            <a:pPr lvl="2" eaLnBrk="1" hangingPunct="1"/>
            <a:endParaRPr lang="es-MX" altLang="es-MX" sz="2000" dirty="0" smtClean="0"/>
          </a:p>
          <a:p>
            <a:pPr lvl="3" algn="just" eaLnBrk="1" hangingPunct="1">
              <a:buClr>
                <a:srgbClr val="0000CC"/>
              </a:buClr>
              <a:buSzPct val="105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 encontró disposición unánime frente a esta modalidad de transición de la vida activa hacia el retiro total y es la opción más recomendable para evitar restablecer vínculos laborales incompatibles con la conservación de la pensión. </a:t>
            </a:r>
          </a:p>
          <a:p>
            <a:pPr algn="just" eaLnBrk="1" hangingPunct="1">
              <a:buClr>
                <a:srgbClr val="0000CC"/>
              </a:buClr>
              <a:buSzPct val="105000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algn="just" eaLnBrk="1" hangingPunct="1">
              <a:buClr>
                <a:srgbClr val="0000CC"/>
              </a:buClr>
              <a:buSzPct val="105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Una posibilidad es la recontratación como trabajador de tiempo parcial a través de la figura de honorarios. Otra es el desempeño diferenciado (disminución gradual de cargas académicas) con compromiso de retiro definitivo ( dentro de 3 a 5 años). </a:t>
            </a:r>
          </a:p>
          <a:p>
            <a:pPr algn="just" eaLnBrk="1" hangingPunct="1">
              <a:buClr>
                <a:srgbClr val="0000CC"/>
              </a:buClr>
              <a:buSzPct val="105000"/>
              <a:buFont typeface="Wingdings" panose="05000000000000000000" pitchFamily="2" charset="2"/>
              <a:buNone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3" algn="just" eaLnBrk="1" hangingPunct="1">
              <a:buClr>
                <a:srgbClr val="0000CC"/>
              </a:buClr>
              <a:buSzPct val="105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Esta modalidad permite a las </a:t>
            </a:r>
            <a:r>
              <a:rPr lang="es-MX" altLang="es-MX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contar con aportaciones de los académicos y a la vez planear un reemplazo ordenado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250825" y="2350328"/>
            <a:ext cx="1368425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endParaRPr lang="es-MX" altLang="es-MX" sz="1800" b="1" i="1" dirty="0"/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s-MX" altLang="es-MX" sz="1800" b="1" i="1" dirty="0"/>
              <a:t>Sistemas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s-MX" altLang="es-MX" sz="1800" b="1" i="1" dirty="0" smtClean="0"/>
              <a:t> </a:t>
            </a:r>
            <a:r>
              <a:rPr lang="es-MX" altLang="es-MX" sz="1800" b="1" i="1" dirty="0"/>
              <a:t>de 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s-MX" altLang="es-MX" sz="1800" b="1" i="1" dirty="0" smtClean="0"/>
              <a:t>retiro </a:t>
            </a:r>
            <a:endParaRPr lang="es-MX" altLang="es-MX" sz="1800" b="1" i="1" dirty="0"/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s-MX" altLang="es-MX" sz="1800" b="1" i="1" dirty="0" smtClean="0"/>
              <a:t>gradual</a:t>
            </a:r>
            <a:endParaRPr lang="es-MX" altLang="es-MX" sz="1800" b="1" i="1" dirty="0"/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endParaRPr lang="es-MX" altLang="es-MX" sz="1800" b="1" dirty="0"/>
          </a:p>
        </p:txBody>
      </p:sp>
      <p:sp>
        <p:nvSpPr>
          <p:cNvPr id="13316" name="AutoShape 6"/>
          <p:cNvSpPr>
            <a:spLocks/>
          </p:cNvSpPr>
          <p:nvPr/>
        </p:nvSpPr>
        <p:spPr bwMode="auto">
          <a:xfrm>
            <a:off x="1476375" y="692150"/>
            <a:ext cx="431800" cy="5761038"/>
          </a:xfrm>
          <a:prstGeom prst="leftBrace">
            <a:avLst>
              <a:gd name="adj1" fmla="val 111183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MX" alt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809030"/>
            <a:ext cx="8497639" cy="604897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MX" altLang="es-MX" sz="2000" i="1" dirty="0" smtClean="0"/>
              <a:t>	</a:t>
            </a:r>
            <a:r>
              <a:rPr lang="es-MX" altLang="es-MX" sz="2400" b="1" i="1" dirty="0" smtClean="0"/>
              <a:t>Programas de sensibilización sobre alternativas de retiro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MX" altLang="es-MX" sz="2000" dirty="0" smtClean="0"/>
          </a:p>
          <a:p>
            <a:pPr algn="just" eaLnBrk="1" hangingPunct="1">
              <a:buClr>
                <a:srgbClr val="FF0000"/>
              </a:buClr>
              <a:buSzPct val="150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Desarrollar programas de sensibilización que involucren no sólo a quienes están próximos al retiro sino a quienes recién ingresan a la carrera académica, proporcionando información relativa a aspectos financieros y la promoción de una cultura del uso del tiempo libre.</a:t>
            </a:r>
            <a:endParaRPr lang="es-MX" altLang="es-MX" sz="1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Clr>
                <a:srgbClr val="FF0000"/>
              </a:buClr>
              <a:buSzPct val="150000"/>
              <a:buFont typeface="Wingdings" panose="05000000000000000000" pitchFamily="2" charset="2"/>
              <a:buNone/>
            </a:pPr>
            <a:endParaRPr lang="es-MX" altLang="es-MX" sz="2000" i="1" dirty="0" smtClean="0"/>
          </a:p>
          <a:p>
            <a:pPr algn="just" eaLnBrk="1" hangingPunct="1">
              <a:buClr>
                <a:srgbClr val="FF0000"/>
              </a:buClr>
              <a:buSzPct val="150000"/>
              <a:buFont typeface="Wingdings" panose="05000000000000000000" pitchFamily="2" charset="2"/>
              <a:buNone/>
            </a:pPr>
            <a:r>
              <a:rPr lang="es-MX" altLang="es-MX" sz="2000" i="1" dirty="0" smtClean="0"/>
              <a:t> 	</a:t>
            </a:r>
            <a:endParaRPr lang="es-MX" altLang="es-MX" sz="2000" dirty="0" smtClean="0"/>
          </a:p>
          <a:p>
            <a:pPr lvl="4" algn="just" eaLnBrk="1" hangingPunct="1">
              <a:buClr>
                <a:srgbClr val="FF0000"/>
              </a:buClr>
              <a:buSzPct val="150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El apoyo psicológico-social en el período previo a la jubilación </a:t>
            </a:r>
          </a:p>
          <a:p>
            <a:pPr algn="just" eaLnBrk="1" hangingPunct="1">
              <a:buClr>
                <a:srgbClr val="FF0000"/>
              </a:buClr>
              <a:buSzPct val="150000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just" eaLnBrk="1" hangingPunct="1">
              <a:buClr>
                <a:srgbClr val="FF0000"/>
              </a:buClr>
              <a:buSzPct val="150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El impulso a redes y asociaciones del personal jubilado, a las que se debería reconocer interlocución en el seno de éstas. </a:t>
            </a:r>
          </a:p>
          <a:p>
            <a:pPr algn="just" eaLnBrk="1" hangingPunct="1">
              <a:buClr>
                <a:srgbClr val="FF0000"/>
              </a:buClr>
              <a:buSzPct val="150000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just" eaLnBrk="1" hangingPunct="1">
              <a:buClr>
                <a:srgbClr val="FF0000"/>
              </a:buClr>
              <a:buSzPct val="150000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El compromiso de involucrar a los jubilados en actividades de extensión universitarias</a:t>
            </a:r>
            <a:endParaRPr lang="es-ES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23528" y="3717032"/>
            <a:ext cx="1801813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MX" altLang="es-MX" sz="1800" b="1" dirty="0"/>
              <a:t>Programas de apoyo en el </a:t>
            </a:r>
            <a:r>
              <a:rPr lang="es-MX" altLang="es-MX" sz="1800" b="1" dirty="0" smtClean="0"/>
              <a:t>período </a:t>
            </a:r>
            <a:r>
              <a:rPr lang="es-MX" altLang="es-MX" sz="1800" b="1" dirty="0" err="1"/>
              <a:t>prejubilatorio</a:t>
            </a:r>
            <a:r>
              <a:rPr lang="es-MX" altLang="es-MX" sz="1800" b="1" dirty="0"/>
              <a:t>, de transición y </a:t>
            </a:r>
            <a:r>
              <a:rPr lang="es-MX" altLang="es-MX" sz="1800" b="1" dirty="0" err="1"/>
              <a:t>posjubilatorio</a:t>
            </a:r>
            <a:endParaRPr lang="es-ES" altLang="es-MX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860032" y="2132856"/>
            <a:ext cx="374511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MX" altLang="es-MX" b="1" i="1" dirty="0"/>
              <a:t>Ofrecimiento de Beneficios Intangibles</a:t>
            </a:r>
          </a:p>
          <a:p>
            <a:pPr algn="l" eaLnBrk="1" hangingPunct="1"/>
            <a:endParaRPr lang="es-MX" altLang="es-MX" b="1" i="1" dirty="0"/>
          </a:p>
          <a:p>
            <a:pPr algn="l" eaLnBrk="1" hangingPunct="1"/>
            <a:endParaRPr lang="es-MX" altLang="es-MX" sz="400" b="1" i="1" dirty="0"/>
          </a:p>
          <a:p>
            <a:pPr algn="just" eaLnBrk="1" hangingPunct="1"/>
            <a:r>
              <a:rPr lang="es-MX" altLang="es-MX" sz="1800" b="1" dirty="0"/>
              <a:t>Conservación de espacios de </a:t>
            </a:r>
            <a:r>
              <a:rPr lang="es-MX" altLang="es-MX" sz="1800" b="1" dirty="0" smtClean="0"/>
              <a:t>trabajo.</a:t>
            </a:r>
          </a:p>
          <a:p>
            <a:pPr algn="just" eaLnBrk="1" hangingPunct="1"/>
            <a:endParaRPr lang="es-MX" altLang="es-MX" sz="1800" b="1" dirty="0"/>
          </a:p>
          <a:p>
            <a:pPr algn="just" eaLnBrk="1" hangingPunct="1"/>
            <a:r>
              <a:rPr lang="es-MX" altLang="es-MX" sz="1800" b="1" dirty="0" smtClean="0"/>
              <a:t>uso </a:t>
            </a:r>
            <a:r>
              <a:rPr lang="es-MX" altLang="es-MX" sz="1800" b="1" dirty="0"/>
              <a:t>de adscripción institucional para solicitar fondos de investigación o apoyos a viajes de académicos ante otros organismos que los provean.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051720" y="836712"/>
            <a:ext cx="4466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3200" b="1" i="1" dirty="0"/>
              <a:t>S e   r e c o m i e n d a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11560" y="2204864"/>
            <a:ext cx="367278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b="1" i="1" dirty="0"/>
              <a:t>Seguro médico</a:t>
            </a:r>
          </a:p>
          <a:p>
            <a:pPr algn="l" eaLnBrk="1" hangingPunct="1"/>
            <a:endParaRPr lang="es-ES" altLang="es-MX" sz="1800" dirty="0" smtClean="0"/>
          </a:p>
          <a:p>
            <a:pPr algn="l" eaLnBrk="1" hangingPunct="1"/>
            <a:endParaRPr lang="es-ES" altLang="es-MX" sz="1800" dirty="0"/>
          </a:p>
          <a:p>
            <a:pPr algn="just" eaLnBrk="1" hangingPunct="1"/>
            <a:r>
              <a:rPr lang="es-ES" altLang="es-MX" sz="1800" b="1" dirty="0"/>
              <a:t>Cuando se otorga el seguro médico privado a trabajadores </a:t>
            </a:r>
            <a:r>
              <a:rPr lang="es-ES" altLang="es-MX" sz="1800" b="1" dirty="0" smtClean="0"/>
              <a:t>activos, también proporcionarlo </a:t>
            </a:r>
            <a:r>
              <a:rPr lang="es-ES" altLang="es-MX" sz="1800" b="1" dirty="0"/>
              <a:t>a los pensionados. </a:t>
            </a:r>
          </a:p>
          <a:p>
            <a:pPr algn="just" eaLnBrk="1" hangingPunct="1"/>
            <a:endParaRPr lang="es-ES" altLang="es-MX" sz="1800" b="1" dirty="0"/>
          </a:p>
          <a:p>
            <a:pPr algn="just" eaLnBrk="1" hangingPunct="1"/>
            <a:r>
              <a:rPr lang="es-ES" altLang="es-MX" sz="1800" b="1" dirty="0"/>
              <a:t>Podría establecerse que los jubilados asuman parte del costo de este seguro.</a:t>
            </a:r>
            <a:endParaRPr lang="es-MX" altLang="es-MX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575791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s-MX" sz="2800" b="1" dirty="0" smtClean="0"/>
              <a:t>Políticas de contratación y plantillas	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980728"/>
            <a:ext cx="7992888" cy="5040560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</a:pPr>
            <a:r>
              <a:rPr lang="es-MX" altLang="es-MX" sz="2000" dirty="0" smtClean="0"/>
              <a:t>Se necesitan diagnósticos sobre: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</a:pPr>
            <a:endParaRPr lang="es-MX" altLang="es-MX" sz="2000" dirty="0" smtClean="0"/>
          </a:p>
          <a:p>
            <a:pPr marL="800100" lvl="2" indent="358775"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AutoNum type="arabicParenR"/>
            </a:pPr>
            <a:r>
              <a:rPr lang="es-MX" altLang="es-MX" sz="2000" dirty="0" smtClean="0"/>
              <a:t>Composición de personal académico de 50 años o más.</a:t>
            </a:r>
          </a:p>
          <a:p>
            <a:pPr marL="800100" lvl="2" indent="358775"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AutoNum type="arabicParenR"/>
            </a:pPr>
            <a:r>
              <a:rPr lang="es-MX" altLang="es-MX" sz="2000" dirty="0" smtClean="0"/>
              <a:t>Evolución de matrículas y planes de desarrollo institucional.  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</a:pPr>
            <a:endParaRPr lang="es-MX" altLang="es-MX" sz="2000" dirty="0" smtClean="0"/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None/>
            </a:pPr>
            <a:r>
              <a:rPr lang="es-MX" altLang="es-MX" sz="2000" dirty="0" smtClean="0"/>
              <a:t>	Se buscaría: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es-MX" altLang="es-MX" sz="1800" dirty="0" smtClean="0"/>
              <a:t>Conocer perfil de académicos, ubicación y niveles de desempeño para identificar necesidades de reorganización de plantillas y requerimientos de contrataciones.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</a:pPr>
            <a:endParaRPr lang="es-MX" altLang="es-MX" sz="1800" dirty="0" smtClean="0"/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es-MX" altLang="es-MX" sz="1800" dirty="0" smtClean="0"/>
              <a:t>Detectar preferencias de académicos respecto a beneficios de la pertenencia institucional y factores que incentivan o desincentivan la permanencia y el retiro.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</a:pPr>
            <a:endParaRPr lang="es-MX" altLang="es-MX" sz="1800" dirty="0" smtClean="0"/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es-ES" altLang="es-MX" sz="1800" dirty="0" smtClean="0"/>
              <a:t>Se requiere mayor movilidad entre instituciones,  mejor planeación y buenos mecanismos -“portabilidad” de antigüedades y derechos de jubilación.</a:t>
            </a:r>
          </a:p>
          <a:p>
            <a:pPr marL="0" indent="0"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None/>
            </a:pPr>
            <a:r>
              <a:rPr lang="es-ES" altLang="es-MX" sz="1800" dirty="0" smtClean="0"/>
              <a:t> 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es-ES" altLang="es-MX" sz="1800" dirty="0" smtClean="0"/>
              <a:t>Diseñar carreras académicas</a:t>
            </a:r>
            <a:r>
              <a:rPr lang="es-MX" altLang="es-MX" sz="1800" dirty="0" smtClean="0"/>
              <a:t> que aprovechen la experiencia de académicos y permitan el reemplazo pertinente de los jubilados</a:t>
            </a:r>
            <a:r>
              <a:rPr lang="es-MX" altLang="es-MX" sz="1800" dirty="0"/>
              <a:t>.</a:t>
            </a:r>
            <a:endParaRPr lang="es-ES" altLang="es-MX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706090"/>
          </a:xfrm>
        </p:spPr>
        <p:txBody>
          <a:bodyPr/>
          <a:lstStyle/>
          <a:p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Algunas experiencias: </a:t>
            </a:r>
            <a:r>
              <a:rPr lang="es-MX" altLang="es-MX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Colmex</a:t>
            </a:r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( 2005)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827584" y="1844825"/>
            <a:ext cx="7797552" cy="4176464"/>
          </a:xfrm>
        </p:spPr>
        <p:txBody>
          <a:bodyPr/>
          <a:lstStyle/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Plan de pensiones complementarias: Voluntario; concertado con académicos y administrativos; integrado por dos fondos ( beneficio definido, a cargo de la institución y de capitalización individual, con recursos mixtos) y con tres modalidades (retiro anticipado, normal y retiro diferido). </a:t>
            </a:r>
          </a:p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Estimación: un trabajador con 35 años de antigüedad tendría un complemento del 52.5% del salario pensionable más la pensión del ISSSTE. </a:t>
            </a:r>
          </a:p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Más la posibilidad (no contemplada en el PLAN)  de contratación por tiempo determinado con un SM para conservar el SIN.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552722"/>
          </a:xfrm>
        </p:spPr>
        <p:txBody>
          <a:bodyPr/>
          <a:lstStyle/>
          <a:p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UNAM (2012 y 2014)</a:t>
            </a: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683568" y="1268760"/>
            <a:ext cx="8064896" cy="5112568"/>
          </a:xfrm>
        </p:spPr>
        <p:txBody>
          <a:bodyPr/>
          <a:lstStyle/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Subprograma de Retiro Voluntario por Jubilación del Personal Académico (2012), destinado a Profesores-investigadores de carrera y técnicos académicos con al menos 70 años de edad y 25 de antigüedad, con al menos siete últimos años como profesor de Tiempo Completo. </a:t>
            </a: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Renta mensual vitalicia, contratada por la UNAM con aseguradora privada, equivalente a 20 mil pesos, actualizados conforme al SM.</a:t>
            </a: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Se conserva el seguro de gastos médicos mayores. </a:t>
            </a: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En 2012, 2014 y 2015 se ofreció a 200 cada vez académicos y a 170 en 2013. En enero de 2014 ya se habían retirado 362 universitarios. </a:t>
            </a: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Estas plazas se cubren con nuevas contrataciones que en un comienzo se limitaron a académicos de no más de 36 años y a través de un proceso de contratación discrecional (numeral 51) al no abrirse concurso de oposición.</a:t>
            </a: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retiro  para mejorar condiciones de profesores de asignatura, con beneficios adicionales al CCT (2014).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1143000"/>
          </a:xfrm>
        </p:spPr>
        <p:txBody>
          <a:bodyPr/>
          <a:lstStyle/>
          <a:p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UAM </a:t>
            </a:r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2692896"/>
          </a:xfrm>
        </p:spPr>
        <p:txBody>
          <a:bodyPr/>
          <a:lstStyle/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Acuerdo 06/ 2011 del Rector General, vigente hasta la primavera del 2013,  estableció con carácter extraordinario, especial y temporal un programa de retiro voluntario para el personal académico de tiempo completo, con al menos 30 años de antigüedad y 70 años de edad. </a:t>
            </a:r>
          </a:p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130000"/>
              <a:buFont typeface="Wingdings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Estímulo económico que se entrega a una sola vez, además de los previstos en el </a:t>
            </a:r>
            <a:r>
              <a:rPr lang="es-MX" altLang="es-MX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CCT</a:t>
            </a: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4F0640-4D40-4B5D-AB13-181F87483999}" type="slidenum">
              <a:rPr lang="es-ES" altLang="es-MX" sz="1200">
                <a:solidFill>
                  <a:srgbClr val="898989"/>
                </a:solidFill>
              </a:rPr>
              <a:pPr eaLnBrk="1" hangingPunct="1"/>
              <a:t>19</a:t>
            </a:fld>
            <a:endParaRPr lang="es-ES" altLang="es-MX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91264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Fuentes para la elaboración de esta presentación</a:t>
            </a:r>
          </a:p>
        </p:txBody>
      </p:sp>
      <p:sp>
        <p:nvSpPr>
          <p:cNvPr id="3076" name="5 CuadroTexto"/>
          <p:cNvSpPr txBox="1">
            <a:spLocks noChangeArrowheads="1"/>
          </p:cNvSpPr>
          <p:nvPr/>
        </p:nvSpPr>
        <p:spPr bwMode="auto">
          <a:xfrm>
            <a:off x="763588" y="1997075"/>
            <a:ext cx="7848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endParaRPr lang="es-MX" altLang="es-MX"/>
          </a:p>
        </p:txBody>
      </p:sp>
      <p:sp>
        <p:nvSpPr>
          <p:cNvPr id="3077" name="6 CuadroTexto"/>
          <p:cNvSpPr txBox="1">
            <a:spLocks noChangeArrowheads="1"/>
          </p:cNvSpPr>
          <p:nvPr/>
        </p:nvSpPr>
        <p:spPr bwMode="auto">
          <a:xfrm>
            <a:off x="683568" y="1844824"/>
            <a:ext cx="7848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63538" indent="-363538" algn="just" eaLnBrk="1" hangingPunct="1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s-ES" altLang="es-MX" sz="1600" dirty="0"/>
              <a:t>G. Bensusán e I. Ahumada Lobo, “Sistemas de jubilación y pensión en las universidades públicas e instituciones afines y composición por edad del personal académico: análisis de su problemática y propuestas de adecuación”, ANUIES, 2005</a:t>
            </a:r>
            <a:r>
              <a:rPr lang="es-ES" altLang="es-MX" sz="1600" dirty="0" smtClean="0"/>
              <a:t>.</a:t>
            </a:r>
            <a:endParaRPr lang="es-ES" altLang="es-MX" sz="1600" dirty="0"/>
          </a:p>
          <a:p>
            <a:pPr marL="363538" indent="-363538" algn="just" eaLnBrk="1" hangingPunct="1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s-ES" altLang="es-MX" sz="1600" dirty="0"/>
              <a:t>G. Bensusán e I. Ahumada Lobo, </a:t>
            </a:r>
            <a:r>
              <a:rPr lang="es-ES" altLang="es-MX" sz="1600" dirty="0" smtClean="0"/>
              <a:t>“Estudio </a:t>
            </a:r>
            <a:r>
              <a:rPr lang="es-ES" altLang="es-MX" sz="1600" dirty="0"/>
              <a:t>sobre las perspectivas de jubilación de los miembros del </a:t>
            </a:r>
            <a:r>
              <a:rPr lang="es-ES" altLang="es-MX" sz="1600" dirty="0" err="1"/>
              <a:t>SNI</a:t>
            </a:r>
            <a:r>
              <a:rPr lang="es-ES" altLang="es-MX" sz="1600" dirty="0"/>
              <a:t>”, Foro Consultivo Científico y Tecnológico, 2013. </a:t>
            </a:r>
          </a:p>
          <a:p>
            <a:pPr marL="363538" indent="-363538" algn="just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s-MX" altLang="es-MX" sz="1600" dirty="0">
                <a:ea typeface="Times New Roman" panose="02020603050405020304" pitchFamily="18" charset="0"/>
                <a:cs typeface="Arial" panose="020B0604020202020204" pitchFamily="34" charset="0"/>
              </a:rPr>
              <a:t>SEP- ANUIES. Informe del programa de fomento a reformas estructurales en las universidades públicas estatales. </a:t>
            </a:r>
            <a:endParaRPr lang="es-MX" altLang="es-MX" sz="1600" dirty="0"/>
          </a:p>
          <a:p>
            <a:pPr marL="363538" indent="-363538" algn="just">
              <a:buClr>
                <a:srgbClr val="FF0000"/>
              </a:buClr>
              <a:buSzPct val="150000"/>
            </a:pPr>
            <a:endParaRPr lang="es-MX" altLang="es-MX" sz="1600" dirty="0">
              <a:cs typeface="Times New Roman" panose="02020603050405020304" pitchFamily="18" charset="0"/>
            </a:endParaRPr>
          </a:p>
          <a:p>
            <a:pPr marL="363538" indent="-363538" algn="just">
              <a:buClr>
                <a:srgbClr val="FF0000"/>
              </a:buClr>
              <a:buSzPct val="150000"/>
            </a:pPr>
            <a:r>
              <a:rPr lang="es-MX" altLang="es-MX" sz="1600" dirty="0">
                <a:cs typeface="Times New Roman" panose="02020603050405020304" pitchFamily="18" charset="0"/>
              </a:rPr>
              <a:t>Antecedentes</a:t>
            </a:r>
          </a:p>
          <a:p>
            <a:pPr marL="363538" indent="-363538" algn="just">
              <a:buClr>
                <a:srgbClr val="FF0000"/>
              </a:buClr>
              <a:buSzPct val="150000"/>
            </a:pPr>
            <a:endParaRPr lang="es-MX" altLang="es-MX" sz="1600" dirty="0" smtClean="0">
              <a:cs typeface="Times New Roman" panose="02020603050405020304" pitchFamily="18" charset="0"/>
            </a:endParaRPr>
          </a:p>
          <a:p>
            <a:pPr marL="363538" indent="-363538" algn="just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s-MX" altLang="es-MX" sz="1600" dirty="0" smtClean="0">
                <a:cs typeface="Times New Roman" panose="02020603050405020304" pitchFamily="18" charset="0"/>
              </a:rPr>
              <a:t>ANUIES </a:t>
            </a:r>
            <a:r>
              <a:rPr lang="es-MX" altLang="es-MX" sz="1600" dirty="0">
                <a:cs typeface="Times New Roman" panose="02020603050405020304" pitchFamily="18" charset="0"/>
              </a:rPr>
              <a:t>(Estudio actuarial); (2000) Evaluación actuarial estandarizada de las universidades e instituciones públicas de educación superior</a:t>
            </a:r>
          </a:p>
          <a:p>
            <a:pPr marL="363538" indent="-363538" algn="just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es-MX" altLang="es-MX" sz="1600" dirty="0">
              <a:cs typeface="Times New Roman" panose="02020603050405020304" pitchFamily="18" charset="0"/>
            </a:endParaRPr>
          </a:p>
          <a:p>
            <a:pPr marL="363538" indent="-363538" algn="just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s-MX" altLang="es-MX" sz="1600" dirty="0">
                <a:cs typeface="Times New Roman" panose="02020603050405020304" pitchFamily="18" charset="0"/>
              </a:rPr>
              <a:t> SEP- ANUIES</a:t>
            </a:r>
            <a:r>
              <a:rPr lang="es-MX" altLang="es-MX" sz="1600" dirty="0" smtClean="0">
                <a:cs typeface="Times New Roman" panose="02020603050405020304" pitchFamily="18" charset="0"/>
              </a:rPr>
              <a:t>.(2004</a:t>
            </a:r>
            <a:r>
              <a:rPr lang="es-MX" altLang="es-MX" sz="1600" dirty="0">
                <a:cs typeface="Times New Roman" panose="02020603050405020304" pitchFamily="18" charset="0"/>
              </a:rPr>
              <a:t>) Informe del programa de fomento a reformas estructurales en las universidades públicas estatales</a:t>
            </a:r>
            <a:r>
              <a:rPr lang="es-MX" altLang="es-MX" sz="1600" dirty="0" smtClean="0">
                <a:cs typeface="Times New Roman" panose="02020603050405020304" pitchFamily="18" charset="0"/>
              </a:rPr>
              <a:t>.</a:t>
            </a:r>
            <a:endParaRPr lang="es-MX" altLang="es-MX" sz="16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482" name="1 Título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778098"/>
          </a:xfrm>
        </p:spPr>
        <p:txBody>
          <a:bodyPr/>
          <a:lstStyle/>
          <a:p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caso de los académicos del </a:t>
            </a:r>
            <a:r>
              <a:rPr lang="es-MX" altLang="es-MX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SNI</a:t>
            </a:r>
            <a:endParaRPr lang="es-MX" altLang="es-MX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916832"/>
            <a:ext cx="8013576" cy="4525963"/>
          </a:xfrm>
        </p:spPr>
        <p:txBody>
          <a:bodyPr>
            <a:noAutofit/>
          </a:bodyPr>
          <a:lstStyle/>
          <a:p>
            <a:pPr algn="just">
              <a:buClr>
                <a:srgbClr val="FF0000"/>
              </a:buClr>
              <a:buFont typeface="Wingdings 2" pitchFamily="18" charset="2"/>
              <a:buChar char="²"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 trata del grupo de académicos donde la brecha entre el ingreso como activos y el ingreso después de la jubilación tenderá a ser mayor. </a:t>
            </a:r>
          </a:p>
          <a:p>
            <a:pPr algn="just">
              <a:buClr>
                <a:srgbClr val="FF0000"/>
              </a:buClr>
              <a:buFont typeface="Wingdings 2" pitchFamily="18" charset="2"/>
              <a:buChar char="²"/>
              <a:defRPr/>
            </a:pPr>
            <a:endParaRPr 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 2" pitchFamily="18" charset="2"/>
              <a:buChar char="²"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Este grupo tiende a ser también el que percibe mayores estímulos institucionales que se pierden con la jubilación.</a:t>
            </a:r>
          </a:p>
          <a:p>
            <a:pPr algn="just">
              <a:buClr>
                <a:srgbClr val="FF0000"/>
              </a:buClr>
              <a:buFont typeface="Wingdings 2" pitchFamily="18" charset="2"/>
              <a:buChar char="²"/>
              <a:defRPr/>
            </a:pPr>
            <a:endParaRPr 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 2" pitchFamily="18" charset="2"/>
              <a:buChar char="²"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El seguro médico del SNI (pagado por los propios investigadores) tiende a ser mayor que el que ofrecen las instituciones. </a:t>
            </a:r>
          </a:p>
          <a:p>
            <a:pPr algn="just">
              <a:buClr>
                <a:srgbClr val="FF0000"/>
              </a:buClr>
              <a:buFont typeface="Wingdings 2" pitchFamily="18" charset="2"/>
              <a:buChar char="²"/>
              <a:defRPr/>
            </a:pPr>
            <a:endParaRPr 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 2" pitchFamily="18" charset="2"/>
              <a:buChar char="²"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probabilidad de que los mayores de 60 años estén en los niveles 2 y 3 del SNI tiende a ser mayor y por tanto también lo será la pérdida al jubilarse.</a:t>
            </a:r>
            <a:endParaRPr lang="es-MX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6" name="1 Título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562074"/>
          </a:xfrm>
        </p:spPr>
        <p:txBody>
          <a:bodyPr/>
          <a:lstStyle/>
          <a:p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Pregunta de investigación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988840"/>
            <a:ext cx="7941568" cy="4525963"/>
          </a:xfrm>
        </p:spPr>
        <p:txBody>
          <a:bodyPr/>
          <a:lstStyle/>
          <a:p>
            <a:pPr algn="just">
              <a:buClr>
                <a:srgbClr val="FF0000"/>
              </a:buClr>
              <a:buSzPct val="150000"/>
              <a:buFont typeface="Wingdings 2" pitchFamily="18" charset="2"/>
              <a:buChar char=""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¿Cómo influiría el mantenimiento de la distinción y el estímulo académico del SNI, sin adscripción institucional, en la disposición de los investigadores a retirarse?</a:t>
            </a:r>
          </a:p>
          <a:p>
            <a:pPr marL="0" indent="0" algn="just">
              <a:buClr>
                <a:srgbClr val="FF0000"/>
              </a:buClr>
              <a:buSzPct val="150000"/>
              <a:buFont typeface="Wingdings 2" pitchFamily="18" charset="2"/>
              <a:buChar char=""/>
              <a:defRPr/>
            </a:pPr>
            <a:endParaRPr lang="es-MX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Clr>
                <a:srgbClr val="FF0000"/>
              </a:buClr>
              <a:buSzPct val="150000"/>
              <a:buNone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</a:p>
          <a:p>
            <a:pPr indent="457200" algn="just">
              <a:spcBef>
                <a:spcPts val="600"/>
              </a:spcBef>
              <a:buClr>
                <a:srgbClr val="FF0000"/>
              </a:buClr>
              <a:buSzPct val="150000"/>
              <a:buFont typeface="Wingdings 2" pitchFamily="18" charset="2"/>
              <a:buChar char=""/>
              <a:defRPr/>
            </a:pPr>
            <a:endParaRPr 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>
              <a:spcBef>
                <a:spcPts val="600"/>
              </a:spcBef>
              <a:buClr>
                <a:srgbClr val="FF0000"/>
              </a:buClr>
              <a:buSzPct val="150000"/>
              <a:buFont typeface="Wingdings 2" pitchFamily="18" charset="2"/>
              <a:buChar char=""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Valorar el impacto del mantenimiento del SNI después del retiro en la decisión de jubilarse.</a:t>
            </a:r>
          </a:p>
          <a:p>
            <a:pPr marL="354013" indent="-354013" algn="just">
              <a:spcBef>
                <a:spcPts val="600"/>
              </a:spcBef>
              <a:buClr>
                <a:srgbClr val="FF0000"/>
              </a:buClr>
              <a:buSzPct val="150000"/>
              <a:buFont typeface="Wingdings 2" pitchFamily="18" charset="2"/>
              <a:buChar char=""/>
              <a:defRPr/>
            </a:pPr>
            <a:endParaRPr 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>
              <a:spcBef>
                <a:spcPts val="600"/>
              </a:spcBef>
              <a:buClr>
                <a:srgbClr val="FF0000"/>
              </a:buClr>
              <a:buSzPct val="150000"/>
              <a:buFont typeface="Wingdings 2" pitchFamily="18" charset="2"/>
              <a:buChar char=""/>
              <a:defRPr/>
            </a:pPr>
            <a:r>
              <a:rPr 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Explorar medidas complementarias para potenciar el impacto de la conservación del beneficio del SNI en esta decisión</a:t>
            </a:r>
            <a:endParaRPr lang="es-MX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539552" y="1628800"/>
            <a:ext cx="828569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1200150">
              <a:spcBef>
                <a:spcPts val="1800"/>
              </a:spcBef>
              <a:buClr>
                <a:schemeClr val="tx2"/>
              </a:buClr>
              <a:buSzPct val="120000"/>
              <a:defRPr/>
            </a:pPr>
            <a:r>
              <a:rPr lang="es-MX" sz="2800" b="1" dirty="0" smtClean="0">
                <a:latin typeface="Arial" charset="0"/>
              </a:rPr>
              <a:t>Componentes del estudio: </a:t>
            </a:r>
          </a:p>
          <a:p>
            <a:pPr indent="457200" algn="l">
              <a:spcBef>
                <a:spcPts val="600"/>
              </a:spcBef>
              <a:buClr>
                <a:schemeClr val="tx2"/>
              </a:buClr>
              <a:buSzPct val="120000"/>
              <a:buFont typeface="Arial" pitchFamily="34" charset="0"/>
              <a:buChar char="-"/>
              <a:defRPr/>
            </a:pPr>
            <a:endParaRPr lang="es-MX" sz="1800" b="1" dirty="0" smtClean="0">
              <a:latin typeface="Arial" charset="0"/>
            </a:endParaRPr>
          </a:p>
          <a:p>
            <a:pPr marL="265113" indent="-265113" algn="just">
              <a:spcBef>
                <a:spcPts val="600"/>
              </a:spcBef>
              <a:buClr>
                <a:srgbClr val="FF0000"/>
              </a:buClr>
              <a:buSzPct val="120000"/>
              <a:buFont typeface="Wingdings 2" pitchFamily="18" charset="2"/>
              <a:buChar char="E"/>
              <a:defRPr/>
            </a:pPr>
            <a:r>
              <a:rPr lang="es-MX" sz="1800" dirty="0" smtClean="0">
                <a:latin typeface="Arial" charset="0"/>
              </a:rPr>
              <a:t>El estudio se </a:t>
            </a:r>
            <a:r>
              <a:rPr lang="es-MX" sz="1800" dirty="0">
                <a:latin typeface="Arial" charset="0"/>
              </a:rPr>
              <a:t>realizó entre el mes de octubre 2012 y marzo 2013.</a:t>
            </a:r>
          </a:p>
          <a:p>
            <a:pPr marL="265113" indent="-265113" algn="just">
              <a:spcBef>
                <a:spcPts val="600"/>
              </a:spcBef>
              <a:buClr>
                <a:srgbClr val="FF0000"/>
              </a:buClr>
              <a:buSzPct val="120000"/>
              <a:buFont typeface="Wingdings 2" pitchFamily="18" charset="2"/>
              <a:buChar char="E"/>
              <a:defRPr/>
            </a:pPr>
            <a:endParaRPr lang="es-MX" sz="1800" dirty="0" smtClean="0">
              <a:latin typeface="Arial" charset="0"/>
            </a:endParaRPr>
          </a:p>
          <a:p>
            <a:pPr marL="265113" indent="-265113" algn="just">
              <a:spcBef>
                <a:spcPts val="600"/>
              </a:spcBef>
              <a:buClr>
                <a:srgbClr val="FF0000"/>
              </a:buClr>
              <a:buSzPct val="120000"/>
              <a:buFont typeface="Wingdings 2" pitchFamily="18" charset="2"/>
              <a:buChar char="E"/>
              <a:defRPr/>
            </a:pPr>
            <a:r>
              <a:rPr lang="es-MX" sz="1800" dirty="0" smtClean="0">
                <a:latin typeface="Arial" charset="0"/>
              </a:rPr>
              <a:t>El </a:t>
            </a:r>
            <a:r>
              <a:rPr lang="es-MX" sz="1800" dirty="0">
                <a:latin typeface="Arial" charset="0"/>
              </a:rPr>
              <a:t>análisis cuantitativo se basa una encuesta diseñada específicamente para el estudio.</a:t>
            </a:r>
          </a:p>
          <a:p>
            <a:pPr marL="265113" indent="-265113" algn="just">
              <a:spcBef>
                <a:spcPts val="600"/>
              </a:spcBef>
              <a:buClr>
                <a:srgbClr val="FF0000"/>
              </a:buClr>
              <a:buSzPct val="120000"/>
              <a:buFont typeface="Wingdings 2" pitchFamily="18" charset="2"/>
              <a:buChar char="E"/>
              <a:defRPr/>
            </a:pPr>
            <a:endParaRPr lang="es-MX" sz="1800" dirty="0" smtClean="0">
              <a:latin typeface="Arial" charset="0"/>
            </a:endParaRPr>
          </a:p>
          <a:p>
            <a:pPr marL="265113" indent="-265113" algn="just">
              <a:spcBef>
                <a:spcPts val="600"/>
              </a:spcBef>
              <a:buClr>
                <a:srgbClr val="FF0000"/>
              </a:buClr>
              <a:buSzPct val="120000"/>
              <a:buFont typeface="Wingdings 2" pitchFamily="18" charset="2"/>
              <a:buChar char="E"/>
              <a:defRPr/>
            </a:pPr>
            <a:r>
              <a:rPr lang="es-MX" sz="1800" dirty="0" smtClean="0">
                <a:latin typeface="Arial" charset="0"/>
              </a:rPr>
              <a:t>El componente cualitativo </a:t>
            </a:r>
            <a:r>
              <a:rPr lang="es-MX" sz="1800" dirty="0">
                <a:latin typeface="Arial" charset="0"/>
              </a:rPr>
              <a:t>se realizó a través de grupos de discusión integrados por investigadores y entrevistas individuales a autoridades de IES, centros de investigación y </a:t>
            </a:r>
            <a:r>
              <a:rPr lang="es-MX" sz="1800" dirty="0" err="1" smtClean="0">
                <a:latin typeface="Arial" charset="0"/>
              </a:rPr>
              <a:t>SNI</a:t>
            </a:r>
            <a:r>
              <a:rPr lang="es-MX" sz="1800" dirty="0" smtClean="0">
                <a:latin typeface="Arial" charset="0"/>
              </a:rPr>
              <a:t>.</a:t>
            </a:r>
          </a:p>
          <a:p>
            <a:pPr algn="just">
              <a:spcBef>
                <a:spcPts val="600"/>
              </a:spcBef>
              <a:buClr>
                <a:schemeClr val="tx2"/>
              </a:buClr>
              <a:buSzPct val="120000"/>
              <a:defRPr/>
            </a:pPr>
            <a:endParaRPr lang="es-MX" sz="1800" b="1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54018" name="Rectangle 2"/>
          <p:cNvSpPr>
            <a:spLocks noChangeArrowheads="1"/>
          </p:cNvSpPr>
          <p:nvPr/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>
              <a:solidFill>
                <a:schemeClr val="tx1"/>
              </a:solidFill>
            </a:endParaRPr>
          </a:p>
        </p:txBody>
      </p:sp>
      <p:sp>
        <p:nvSpPr>
          <p:cNvPr id="854019" name="Rectangle 3"/>
          <p:cNvSpPr>
            <a:spLocks noChangeArrowheads="1"/>
          </p:cNvSpPr>
          <p:nvPr/>
        </p:nvSpPr>
        <p:spPr bwMode="auto">
          <a:xfrm>
            <a:off x="539552" y="1196752"/>
            <a:ext cx="8111526" cy="5278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10000"/>
              </a:lnSpc>
              <a:buClr>
                <a:schemeClr val="tx2"/>
              </a:buClr>
            </a:pPr>
            <a:r>
              <a:rPr lang="es-MX" sz="1600" i="0" dirty="0" smtClean="0">
                <a:effectLst/>
              </a:rPr>
              <a:t>Se realizó una encuesta a 3,113 miembros del SNI mayores de 60 años. La </a:t>
            </a:r>
            <a:r>
              <a:rPr lang="es-MX" sz="1600" i="0" dirty="0">
                <a:effectLst/>
              </a:rPr>
              <a:t>tasa de respuesta </a:t>
            </a:r>
            <a:r>
              <a:rPr lang="es-MX" sz="1600" i="0" dirty="0" smtClean="0">
                <a:effectLst/>
              </a:rPr>
              <a:t>fue </a:t>
            </a:r>
            <a:r>
              <a:rPr lang="es-MX" sz="1600" i="0" dirty="0">
                <a:effectLst/>
              </a:rPr>
              <a:t>40</a:t>
            </a:r>
            <a:r>
              <a:rPr lang="es-MX" sz="1600" i="0" dirty="0" smtClean="0">
                <a:effectLst/>
              </a:rPr>
              <a:t>%, con 1092 </a:t>
            </a:r>
            <a:r>
              <a:rPr lang="es-MX" sz="1600" dirty="0" smtClean="0"/>
              <a:t>cuestionarios</a:t>
            </a:r>
            <a:r>
              <a:rPr lang="es-MX" sz="1600" i="0" dirty="0" smtClean="0">
                <a:effectLst/>
              </a:rPr>
              <a:t> sin errores u omisiones.</a:t>
            </a:r>
            <a:endParaRPr lang="es-MX" sz="1600" i="0" dirty="0">
              <a:effectLst/>
            </a:endParaRPr>
          </a:p>
          <a:p>
            <a:pPr marL="342900" lvl="1" indent="-342900" algn="just">
              <a:lnSpc>
                <a:spcPct val="110000"/>
              </a:lnSpc>
              <a:buClr>
                <a:schemeClr val="tx2"/>
              </a:buClr>
              <a:buSzPct val="120000"/>
              <a:buFont typeface="Wingdings" panose="05000000000000000000" pitchFamily="2" charset="2"/>
              <a:buChar char="Ø"/>
            </a:pPr>
            <a:endParaRPr lang="es-MX" sz="1800" i="0" dirty="0" smtClean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sz="1800" i="0" dirty="0" smtClean="0">
                <a:effectLst/>
              </a:rPr>
              <a:t>La mitad de los que respondieron tiene menos de 65 años, una cuarta parte entre 65 y 69 años y otra cuarta parte al menos 70 años.</a:t>
            </a: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endParaRPr lang="es-MX" sz="1800" i="0" dirty="0" smtClean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sz="1800" i="0" dirty="0" smtClean="0">
                <a:effectLst/>
              </a:rPr>
              <a:t>Casi la tercera parte son mujeres.</a:t>
            </a:r>
            <a:endParaRPr lang="es-MX" sz="1800" i="0" dirty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endParaRPr lang="es-MX" sz="1800" i="0" dirty="0" smtClean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sz="1800" i="0" dirty="0" smtClean="0">
                <a:effectLst/>
              </a:rPr>
              <a:t>Alrededor del 40% tiene el nivel I del SNI.</a:t>
            </a: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endParaRPr lang="es-MX" sz="1800" i="0" dirty="0" smtClean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sz="1800" i="0" dirty="0" smtClean="0">
                <a:effectLst/>
              </a:rPr>
              <a:t>Casi la mitad se ubica en el área de humanidades o ciencias sociales.</a:t>
            </a:r>
            <a:endParaRPr lang="es-MX" sz="1800" i="0" dirty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endParaRPr lang="es-MX" sz="1800" i="0" dirty="0" smtClean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sz="1800" i="0" dirty="0" smtClean="0">
                <a:effectLst/>
              </a:rPr>
              <a:t>El 60% trabaja en instituciones de la Ciudad de México.</a:t>
            </a: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endParaRPr lang="es-MX" sz="1800" i="0" dirty="0" smtClean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sz="1800" i="0" dirty="0" smtClean="0">
                <a:effectLst/>
              </a:rPr>
              <a:t>Dos terceras partes se concentra en nueve instituciones, destacando la UNAM con 36%.</a:t>
            </a: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endParaRPr lang="es-MX" sz="1800" i="0" dirty="0" smtClean="0">
              <a:effectLst/>
            </a:endParaRPr>
          </a:p>
          <a:p>
            <a:pPr marL="342900" lvl="1" indent="-342900" algn="just"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sz="1800" dirty="0">
                <a:latin typeface="Arial" charset="0"/>
              </a:rPr>
              <a:t>Mediante un análisis de </a:t>
            </a:r>
            <a:r>
              <a:rPr lang="es-MX" sz="1800" dirty="0" err="1">
                <a:latin typeface="Arial" charset="0"/>
              </a:rPr>
              <a:t>clusters</a:t>
            </a:r>
            <a:r>
              <a:rPr lang="es-MX" sz="1800" dirty="0">
                <a:latin typeface="Arial" charset="0"/>
              </a:rPr>
              <a:t> los investigadores se dividieron en seis grupos de acuerdo a sus similitudes</a:t>
            </a:r>
            <a:endParaRPr lang="es-MX" sz="1800" i="0" dirty="0">
              <a:effectLst/>
            </a:endParaRPr>
          </a:p>
        </p:txBody>
      </p:sp>
      <p:sp>
        <p:nvSpPr>
          <p:cNvPr id="854020" name="Rectangle 4"/>
          <p:cNvSpPr>
            <a:spLocks noChangeArrowheads="1"/>
          </p:cNvSpPr>
          <p:nvPr/>
        </p:nvSpPr>
        <p:spPr bwMode="auto">
          <a:xfrm>
            <a:off x="1619672" y="548680"/>
            <a:ext cx="562309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666750" eaLnBrk="0" hangingPunct="0">
              <a:tabLst>
                <a:tab pos="333375" algn="l"/>
              </a:tabLst>
            </a:pPr>
            <a:r>
              <a:rPr lang="es-ES" sz="2800" b="1" i="0" dirty="0" smtClean="0"/>
              <a:t>Características de la muestra</a:t>
            </a:r>
            <a:endParaRPr lang="es-ES_tradnl" sz="2800" b="1" i="0" dirty="0"/>
          </a:p>
        </p:txBody>
      </p:sp>
    </p:spTree>
    <p:extLst>
      <p:ext uri="{BB962C8B-B14F-4D97-AF65-F5344CB8AC3E}">
        <p14:creationId xmlns:p14="http://schemas.microsoft.com/office/powerpoint/2010/main" xmlns="" val="13782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40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76196" name="Rectangle 4"/>
          <p:cNvSpPr>
            <a:spLocks noChangeArrowheads="1"/>
          </p:cNvSpPr>
          <p:nvPr/>
        </p:nvSpPr>
        <p:spPr bwMode="auto">
          <a:xfrm>
            <a:off x="395536" y="404664"/>
            <a:ext cx="829627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666750" eaLnBrk="0" hangingPunct="0">
              <a:tabLst>
                <a:tab pos="333375" algn="l"/>
              </a:tabLst>
            </a:pPr>
            <a:r>
              <a:rPr lang="es-ES" sz="2800" b="1" i="0" dirty="0" smtClean="0">
                <a:effectLst/>
              </a:rPr>
              <a:t>Clasificación de la muestra según similitud de características</a:t>
            </a:r>
            <a:endParaRPr lang="es-ES_tradnl" sz="2800" b="1" i="0" dirty="0">
              <a:effectLst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/>
          </p:nvPr>
        </p:nvGraphicFramePr>
        <p:xfrm>
          <a:off x="307975" y="1340768"/>
          <a:ext cx="8528050" cy="5364832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1668882"/>
                <a:gridCol w="3110191"/>
                <a:gridCol w="3748977"/>
              </a:tblGrid>
              <a:tr h="5164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Período previsto de retiro</a:t>
                      </a:r>
                      <a:endParaRPr lang="es-MX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Grupo base</a:t>
                      </a:r>
                      <a:endParaRPr lang="es-MX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Grupo alternativo</a:t>
                      </a:r>
                      <a:endParaRPr lang="es-MX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</a:tr>
              <a:tr h="227099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dirty="0">
                          <a:effectLst/>
                        </a:rPr>
                        <a:t>Antes de 6 años</a:t>
                      </a:r>
                      <a:endParaRPr lang="es-MX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13% de la muestra.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Menor libertad para elegir su perfil como investigador.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Percepción del retiro como liberación de cargas académicas.</a:t>
                      </a:r>
                      <a:endParaRPr lang="es-MX" sz="15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5% de la muestra.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 smtClean="0">
                          <a:effectLst/>
                        </a:rPr>
                        <a:t>.</a:t>
                      </a:r>
                      <a:endParaRPr lang="es-MX" sz="1500" dirty="0">
                        <a:effectLst/>
                      </a:endParaRP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Mayor proporción de casos donde </a:t>
                      </a:r>
                      <a:r>
                        <a:rPr lang="es-MX" sz="1500" dirty="0" smtClean="0">
                          <a:effectLst/>
                        </a:rPr>
                        <a:t>los estímulos monetarios </a:t>
                      </a:r>
                      <a:r>
                        <a:rPr lang="es-MX" sz="1500" dirty="0">
                          <a:effectLst/>
                        </a:rPr>
                        <a:t>equivalen a </a:t>
                      </a:r>
                      <a:r>
                        <a:rPr lang="es-MX" sz="1500" dirty="0" smtClean="0">
                          <a:effectLst/>
                        </a:rPr>
                        <a:t>menos </a:t>
                      </a:r>
                      <a:r>
                        <a:rPr lang="es-MX" sz="1500" dirty="0">
                          <a:effectLst/>
                        </a:rPr>
                        <a:t>de </a:t>
                      </a:r>
                      <a:r>
                        <a:rPr lang="es-MX" sz="1500" dirty="0" smtClean="0">
                          <a:effectLst/>
                        </a:rPr>
                        <a:t>25</a:t>
                      </a:r>
                      <a:r>
                        <a:rPr lang="es-MX" sz="1500" dirty="0">
                          <a:effectLst/>
                        </a:rPr>
                        <a:t>% del ingreso anual.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Asignación de menor importancia a beneficios tangibles.</a:t>
                      </a:r>
                      <a:endParaRPr lang="es-MX" sz="15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</a:tr>
              <a:tr h="151595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>
                          <a:effectLst/>
                        </a:rPr>
                        <a:t>6 a 15 años</a:t>
                      </a:r>
                      <a:endParaRPr lang="es-MX" sz="16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35% de la muestra.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Promedios </a:t>
                      </a:r>
                      <a:r>
                        <a:rPr lang="es-MX" sz="1500" dirty="0" smtClean="0">
                          <a:effectLst/>
                        </a:rPr>
                        <a:t>similares al </a:t>
                      </a:r>
                      <a:r>
                        <a:rPr lang="es-MX" sz="1500" dirty="0">
                          <a:effectLst/>
                        </a:rPr>
                        <a:t>total de la muestra.</a:t>
                      </a:r>
                      <a:endParaRPr lang="es-MX" sz="15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15% de la muestra.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Mayor proporción de SNI nivel I.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Menor proporción en instituciones donde se concentran los miembros del SNI. 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Menor residencia en el DF</a:t>
                      </a:r>
                      <a:endParaRPr lang="es-MX" sz="15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</a:tr>
              <a:tr h="106149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dirty="0">
                          <a:effectLst/>
                        </a:rPr>
                        <a:t>Más de 15 años o nunca</a:t>
                      </a:r>
                      <a:endParaRPr lang="es-MX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19% de la muestra.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Mayor porcentaje que dedica a investigación entre 21 y 30 horas semanales.</a:t>
                      </a:r>
                      <a:endParaRPr lang="es-MX" sz="15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>
                          <a:effectLst/>
                        </a:rPr>
                        <a:t>14% de la muestra.</a:t>
                      </a:r>
                    </a:p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MX" sz="1500" dirty="0" smtClean="0">
                          <a:effectLst/>
                        </a:rPr>
                        <a:t>Prácticamente</a:t>
                      </a:r>
                      <a:r>
                        <a:rPr lang="es-MX" sz="1500" baseline="0" dirty="0" smtClean="0">
                          <a:effectLst/>
                        </a:rPr>
                        <a:t> la totalidad </a:t>
                      </a:r>
                      <a:r>
                        <a:rPr lang="es-MX" sz="1500" dirty="0" smtClean="0">
                          <a:effectLst/>
                        </a:rPr>
                        <a:t> (98%) que </a:t>
                      </a:r>
                      <a:r>
                        <a:rPr lang="es-MX" sz="1500" dirty="0">
                          <a:effectLst/>
                        </a:rPr>
                        <a:t>dedica a investigación más de 30 horas semanales.</a:t>
                      </a:r>
                      <a:endParaRPr lang="es-MX" sz="15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17601" marR="1760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3316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76195" name="Rectangle 3"/>
          <p:cNvSpPr>
            <a:spLocks noChangeArrowheads="1"/>
          </p:cNvSpPr>
          <p:nvPr/>
        </p:nvSpPr>
        <p:spPr bwMode="auto">
          <a:xfrm>
            <a:off x="683568" y="1916832"/>
            <a:ext cx="7830725" cy="424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r>
              <a:rPr lang="es-MX" sz="1800" i="0" dirty="0" smtClean="0">
                <a:effectLst/>
              </a:rPr>
              <a:t>Mediante modelos de regresión </a:t>
            </a:r>
            <a:r>
              <a:rPr lang="es-MX" sz="1800" dirty="0" err="1" smtClean="0">
                <a:effectLst/>
              </a:rPr>
              <a:t>Probit</a:t>
            </a:r>
            <a:r>
              <a:rPr lang="es-MX" sz="1800" i="0" dirty="0" smtClean="0">
                <a:effectLst/>
              </a:rPr>
              <a:t> se encontró que:</a:t>
            </a:r>
          </a:p>
          <a:p>
            <a:pPr marL="285750" indent="-285750" algn="l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endParaRPr lang="es-MX" sz="1800" i="0" dirty="0" smtClean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r>
              <a:rPr lang="es-MX" sz="1800" i="0" dirty="0" smtClean="0">
                <a:effectLst/>
              </a:rPr>
              <a:t>Las </a:t>
            </a:r>
            <a:r>
              <a:rPr lang="es-MX" sz="1800" i="0" dirty="0">
                <a:effectLst/>
              </a:rPr>
              <a:t>expectativas sobre el momento de la jubilación no dependen de las características demográficas (edad, sexo y lugar de residencia), ni la institución de </a:t>
            </a:r>
            <a:r>
              <a:rPr lang="es-MX" sz="1800" i="0" dirty="0" smtClean="0">
                <a:effectLst/>
              </a:rPr>
              <a:t>adscripción </a:t>
            </a:r>
            <a:r>
              <a:rPr lang="es-MX" sz="1800" i="0" dirty="0">
                <a:effectLst/>
              </a:rPr>
              <a:t>o </a:t>
            </a:r>
            <a:r>
              <a:rPr lang="es-MX" sz="1800" i="0" dirty="0" smtClean="0">
                <a:effectLst/>
              </a:rPr>
              <a:t>nivel de pertenencia </a:t>
            </a:r>
            <a:r>
              <a:rPr lang="es-MX" sz="1800" i="0" dirty="0">
                <a:effectLst/>
              </a:rPr>
              <a:t>al </a:t>
            </a:r>
            <a:r>
              <a:rPr lang="es-MX" sz="1800" i="0" dirty="0" smtClean="0">
                <a:effectLst/>
              </a:rPr>
              <a:t>SNI.</a:t>
            </a:r>
            <a:endParaRPr lang="es-MX" sz="1800" i="0" dirty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endParaRPr lang="es-MX" sz="1800" i="0" dirty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r>
              <a:rPr lang="es-MX" sz="1800" i="0" dirty="0" smtClean="0">
                <a:effectLst/>
              </a:rPr>
              <a:t>La </a:t>
            </a:r>
            <a:r>
              <a:rPr lang="es-MX" sz="1800" i="0" dirty="0">
                <a:effectLst/>
              </a:rPr>
              <a:t>percepción sobre falta de libertad para elegir el perfil </a:t>
            </a:r>
            <a:r>
              <a:rPr lang="es-MX" sz="1800" i="0" dirty="0" smtClean="0">
                <a:effectLst/>
              </a:rPr>
              <a:t>de investigador </a:t>
            </a:r>
            <a:r>
              <a:rPr lang="es-MX" sz="1800" i="0" dirty="0">
                <a:effectLst/>
              </a:rPr>
              <a:t>es un determinante clave para prever un período de retiro </a:t>
            </a:r>
            <a:r>
              <a:rPr lang="es-MX" sz="1800" i="0" dirty="0" smtClean="0">
                <a:effectLst/>
              </a:rPr>
              <a:t>cercano</a:t>
            </a:r>
            <a:r>
              <a:rPr lang="es-MX" sz="1800" i="0" dirty="0">
                <a:effectLst/>
              </a:rPr>
              <a:t>. </a:t>
            </a: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endParaRPr lang="es-MX" sz="1800" i="0" dirty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r>
              <a:rPr lang="es-MX" sz="1800" i="0" dirty="0">
                <a:effectLst/>
              </a:rPr>
              <a:t>Quienes perciben a la jubilación como una liberación de sus cargas académicas tienden a plantear un horizonte de retiro más cercano. </a:t>
            </a: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endParaRPr lang="es-MX" sz="1800" i="0" dirty="0" smtClean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30000"/>
              <a:buFont typeface="Wingdings 2" pitchFamily="18" charset="2"/>
              <a:buChar char="³"/>
            </a:pPr>
            <a:r>
              <a:rPr lang="es-MX" sz="1800" i="0" dirty="0" smtClean="0">
                <a:effectLst/>
              </a:rPr>
              <a:t>El </a:t>
            </a:r>
            <a:r>
              <a:rPr lang="es-MX" sz="1800" i="0" dirty="0">
                <a:effectLst/>
              </a:rPr>
              <a:t>número de horas dedicadas a la investigación </a:t>
            </a:r>
            <a:r>
              <a:rPr lang="es-MX" sz="1800" i="0" dirty="0" smtClean="0">
                <a:effectLst/>
              </a:rPr>
              <a:t>está negativamente </a:t>
            </a:r>
            <a:r>
              <a:rPr lang="es-MX" sz="1800" i="0" dirty="0">
                <a:effectLst/>
              </a:rPr>
              <a:t>correlacionado con las preferencias por </a:t>
            </a:r>
            <a:r>
              <a:rPr lang="es-MX" sz="1800" i="0" dirty="0" smtClean="0">
                <a:effectLst/>
              </a:rPr>
              <a:t>retirarse.</a:t>
            </a:r>
            <a:endParaRPr lang="es-MX" sz="1800" i="0" dirty="0">
              <a:effectLst/>
            </a:endParaRPr>
          </a:p>
        </p:txBody>
      </p:sp>
      <p:sp>
        <p:nvSpPr>
          <p:cNvPr id="776196" name="Rectangle 4"/>
          <p:cNvSpPr>
            <a:spLocks noChangeArrowheads="1"/>
          </p:cNvSpPr>
          <p:nvPr/>
        </p:nvSpPr>
        <p:spPr bwMode="auto">
          <a:xfrm>
            <a:off x="971600" y="980728"/>
            <a:ext cx="698477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666750" eaLnBrk="0" hangingPunct="0">
              <a:tabLst>
                <a:tab pos="333375" algn="l"/>
              </a:tabLst>
            </a:pPr>
            <a:r>
              <a:rPr lang="es-ES" sz="2800" b="1" i="0" dirty="0" smtClean="0"/>
              <a:t>Determinantes de la expectativa de retiro</a:t>
            </a:r>
            <a:endParaRPr lang="es-ES_tradnl" sz="2800" b="1" i="0" dirty="0"/>
          </a:p>
        </p:txBody>
      </p:sp>
    </p:spTree>
    <p:extLst>
      <p:ext uri="{BB962C8B-B14F-4D97-AF65-F5344CB8AC3E}">
        <p14:creationId xmlns:p14="http://schemas.microsoft.com/office/powerpoint/2010/main" xmlns="" val="342540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76195" name="Rectangle 3"/>
          <p:cNvSpPr>
            <a:spLocks noChangeArrowheads="1"/>
          </p:cNvSpPr>
          <p:nvPr/>
        </p:nvSpPr>
        <p:spPr bwMode="auto">
          <a:xfrm>
            <a:off x="899592" y="2852936"/>
            <a:ext cx="7538548" cy="2659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358775" indent="-358775" algn="just">
              <a:lnSpc>
                <a:spcPct val="120000"/>
              </a:lnSpc>
              <a:buClr>
                <a:srgbClr val="FF0000"/>
              </a:buClr>
              <a:buSzPct val="120000"/>
              <a:buFont typeface="Wingdings 2" pitchFamily="18" charset="2"/>
              <a:buChar char="³"/>
            </a:pPr>
            <a:r>
              <a:rPr lang="es-MX" sz="1800" i="0" dirty="0" smtClean="0">
                <a:effectLst/>
              </a:rPr>
              <a:t>Mientras mayor </a:t>
            </a:r>
            <a:r>
              <a:rPr lang="es-MX" sz="1800" i="0" dirty="0">
                <a:effectLst/>
              </a:rPr>
              <a:t>sea la proporción que representan los estímulos dentro del ingreso anual más </a:t>
            </a:r>
            <a:r>
              <a:rPr lang="es-MX" sz="1800" i="0" dirty="0" smtClean="0">
                <a:effectLst/>
              </a:rPr>
              <a:t>lejano </a:t>
            </a:r>
            <a:r>
              <a:rPr lang="es-MX" sz="1800" i="0" dirty="0">
                <a:effectLst/>
              </a:rPr>
              <a:t>es el período en que los investigadores prevén </a:t>
            </a:r>
            <a:r>
              <a:rPr lang="es-MX" sz="1800" i="0" dirty="0" smtClean="0">
                <a:effectLst/>
              </a:rPr>
              <a:t>retirarse.</a:t>
            </a:r>
          </a:p>
          <a:p>
            <a:pPr marL="358775" indent="-358775" algn="just">
              <a:lnSpc>
                <a:spcPct val="120000"/>
              </a:lnSpc>
              <a:buClr>
                <a:srgbClr val="FF0000"/>
              </a:buClr>
              <a:buSzPct val="120000"/>
              <a:buFont typeface="Wingdings 2" pitchFamily="18" charset="2"/>
              <a:buChar char="³"/>
            </a:pPr>
            <a:endParaRPr lang="es-MX" sz="1800" i="0" dirty="0">
              <a:effectLst/>
            </a:endParaRPr>
          </a:p>
          <a:p>
            <a:pPr marL="358775" indent="-358775" algn="just">
              <a:lnSpc>
                <a:spcPct val="120000"/>
              </a:lnSpc>
              <a:buClr>
                <a:srgbClr val="FF0000"/>
              </a:buClr>
              <a:buSzPct val="120000"/>
              <a:buFont typeface="Wingdings 2" pitchFamily="18" charset="2"/>
              <a:buChar char="³"/>
            </a:pPr>
            <a:r>
              <a:rPr lang="es-MX" sz="1800" i="0" dirty="0" smtClean="0">
                <a:effectLst/>
              </a:rPr>
              <a:t>Quienes </a:t>
            </a:r>
            <a:r>
              <a:rPr lang="es-MX" sz="1800" i="0" dirty="0">
                <a:effectLst/>
              </a:rPr>
              <a:t>asignan mayor importancia a la pérdida de beneficios tangibles (seguro médico privado, espacio para trabajar, recursos para investigación o congresos u otros apoyos similares) tienden a posponer la </a:t>
            </a:r>
            <a:r>
              <a:rPr lang="es-MX" sz="1800" i="0" dirty="0" smtClean="0">
                <a:effectLst/>
              </a:rPr>
              <a:t>jubilación o </a:t>
            </a:r>
            <a:r>
              <a:rPr lang="es-MX" sz="1800" i="0" dirty="0">
                <a:effectLst/>
              </a:rPr>
              <a:t>a manifestar que nunca se jubilarían</a:t>
            </a:r>
            <a:r>
              <a:rPr lang="es-MX" sz="1800" i="0" dirty="0" smtClean="0">
                <a:effectLst/>
              </a:rPr>
              <a:t>.</a:t>
            </a:r>
            <a:endParaRPr lang="es-MX" sz="1800" i="0" dirty="0">
              <a:effectLst/>
            </a:endParaRPr>
          </a:p>
        </p:txBody>
      </p:sp>
      <p:sp>
        <p:nvSpPr>
          <p:cNvPr id="776196" name="Rectangle 4"/>
          <p:cNvSpPr>
            <a:spLocks noChangeArrowheads="1"/>
          </p:cNvSpPr>
          <p:nvPr/>
        </p:nvSpPr>
        <p:spPr bwMode="auto">
          <a:xfrm>
            <a:off x="683568" y="1340768"/>
            <a:ext cx="783907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666750" eaLnBrk="0" hangingPunct="0">
              <a:tabLst>
                <a:tab pos="333375" algn="l"/>
              </a:tabLst>
            </a:pPr>
            <a:r>
              <a:rPr lang="es-ES" sz="2800" b="1" i="0" dirty="0" smtClean="0"/>
              <a:t>Estímulos y beneficios como determinantes del retiro</a:t>
            </a:r>
            <a:endParaRPr lang="es-ES_tradnl" sz="2800" b="1" i="0" dirty="0"/>
          </a:p>
        </p:txBody>
      </p:sp>
    </p:spTree>
    <p:extLst>
      <p:ext uri="{BB962C8B-B14F-4D97-AF65-F5344CB8AC3E}">
        <p14:creationId xmlns:p14="http://schemas.microsoft.com/office/powerpoint/2010/main" xmlns="" val="355059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210" t="17351" r="8488" b="21455"/>
          <a:stretch>
            <a:fillRect/>
          </a:stretch>
        </p:blipFill>
        <p:spPr bwMode="auto">
          <a:xfrm>
            <a:off x="323528" y="692696"/>
            <a:ext cx="8570618" cy="5616624"/>
          </a:xfrm>
          <a:prstGeom prst="round2Diag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21577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7650" name="Pictur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859" t="25720" r="25192" b="13802"/>
          <a:stretch>
            <a:fillRect/>
          </a:stretch>
        </p:blipFill>
        <p:spPr bwMode="auto">
          <a:xfrm>
            <a:off x="539749" y="764704"/>
            <a:ext cx="8143017" cy="5328591"/>
          </a:xfrm>
          <a:prstGeom prst="round1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1863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76194" name="Rectangle 2"/>
          <p:cNvSpPr>
            <a:spLocks noChangeArrowheads="1"/>
          </p:cNvSpPr>
          <p:nvPr/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>
              <a:solidFill>
                <a:schemeClr val="tx1"/>
              </a:solidFill>
            </a:endParaRPr>
          </a:p>
        </p:txBody>
      </p:sp>
      <p:sp>
        <p:nvSpPr>
          <p:cNvPr id="776195" name="Rectangle 3"/>
          <p:cNvSpPr>
            <a:spLocks noChangeArrowheads="1"/>
          </p:cNvSpPr>
          <p:nvPr/>
        </p:nvSpPr>
        <p:spPr bwMode="auto">
          <a:xfrm>
            <a:off x="683568" y="1412776"/>
            <a:ext cx="7704856" cy="4869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20000"/>
              <a:buFont typeface="Wingdings" pitchFamily="2" charset="2"/>
              <a:buChar char="q"/>
            </a:pPr>
            <a:r>
              <a:rPr lang="es-MX" sz="1700" i="0" dirty="0" smtClean="0">
                <a:effectLst/>
              </a:rPr>
              <a:t>Sin </a:t>
            </a:r>
            <a:r>
              <a:rPr lang="es-MX" sz="1700" i="0" dirty="0">
                <a:effectLst/>
              </a:rPr>
              <a:t>importar </a:t>
            </a:r>
            <a:r>
              <a:rPr lang="es-MX" sz="1700" i="0" dirty="0" smtClean="0">
                <a:effectLst/>
              </a:rPr>
              <a:t>la edad</a:t>
            </a:r>
            <a:r>
              <a:rPr lang="es-MX" sz="1700" i="0" dirty="0">
                <a:effectLst/>
              </a:rPr>
              <a:t>, la </a:t>
            </a:r>
            <a:r>
              <a:rPr lang="es-MX" sz="1700" i="0" dirty="0" smtClean="0">
                <a:effectLst/>
              </a:rPr>
              <a:t>mayoría </a:t>
            </a:r>
            <a:r>
              <a:rPr lang="es-MX" sz="1700" i="0" dirty="0">
                <a:effectLst/>
              </a:rPr>
              <a:t>de los </a:t>
            </a:r>
            <a:r>
              <a:rPr lang="es-MX" sz="1700" i="0" dirty="0" smtClean="0">
                <a:effectLst/>
              </a:rPr>
              <a:t>encuestados señaló </a:t>
            </a:r>
            <a:r>
              <a:rPr lang="es-MX" sz="1700" i="0" dirty="0">
                <a:effectLst/>
              </a:rPr>
              <a:t>que aumentaría </a:t>
            </a:r>
            <a:r>
              <a:rPr lang="es-MX" sz="1700" i="0" dirty="0" smtClean="0">
                <a:effectLst/>
              </a:rPr>
              <a:t>la probabilidad </a:t>
            </a:r>
            <a:r>
              <a:rPr lang="es-MX" sz="1700" i="0" dirty="0">
                <a:effectLst/>
              </a:rPr>
              <a:t>de jubilarse </a:t>
            </a:r>
            <a:r>
              <a:rPr lang="es-MX" sz="1700" i="0" dirty="0" smtClean="0">
                <a:effectLst/>
              </a:rPr>
              <a:t>si </a:t>
            </a:r>
            <a:r>
              <a:rPr lang="es-MX" sz="1700" i="0" dirty="0">
                <a:effectLst/>
              </a:rPr>
              <a:t>conservara la pertenencia al SNI después del retiro. </a:t>
            </a: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20000"/>
              <a:buFont typeface="Wingdings" pitchFamily="2" charset="2"/>
              <a:buChar char="q"/>
            </a:pPr>
            <a:endParaRPr lang="es-MX" sz="1700" i="0" dirty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20000"/>
              <a:buFont typeface="Wingdings" pitchFamily="2" charset="2"/>
              <a:buChar char="q"/>
            </a:pPr>
            <a:r>
              <a:rPr lang="es-MX" sz="1700" i="0" dirty="0">
                <a:effectLst/>
              </a:rPr>
              <a:t>Más del 20% de los encuestados en la UAM, el IPN y la BUAP </a:t>
            </a:r>
            <a:r>
              <a:rPr lang="es-MX" sz="1700" i="0" dirty="0" smtClean="0">
                <a:effectLst/>
              </a:rPr>
              <a:t>tendrían </a:t>
            </a:r>
            <a:r>
              <a:rPr lang="es-MX" sz="1700" i="0" dirty="0">
                <a:effectLst/>
              </a:rPr>
              <a:t>mayor probabilidad de retirarse en el corto plazo si </a:t>
            </a:r>
            <a:r>
              <a:rPr lang="es-MX" sz="1700" i="0" dirty="0" smtClean="0">
                <a:effectLst/>
              </a:rPr>
              <a:t>conservaran </a:t>
            </a:r>
            <a:r>
              <a:rPr lang="es-MX" sz="1700" i="0" dirty="0">
                <a:effectLst/>
              </a:rPr>
              <a:t>los beneficios del SNI después del retiro.</a:t>
            </a: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20000"/>
              <a:buFont typeface="Wingdings" pitchFamily="2" charset="2"/>
              <a:buChar char="q"/>
            </a:pPr>
            <a:endParaRPr lang="es-MX" sz="1700" i="0" dirty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20000"/>
              <a:buFont typeface="Wingdings" pitchFamily="2" charset="2"/>
              <a:buChar char="q"/>
            </a:pPr>
            <a:r>
              <a:rPr lang="es-MX" sz="1700" i="0" dirty="0">
                <a:effectLst/>
              </a:rPr>
              <a:t>En complemento al </a:t>
            </a:r>
            <a:r>
              <a:rPr lang="es-MX" sz="1700" i="0" dirty="0" smtClean="0">
                <a:effectLst/>
              </a:rPr>
              <a:t>SNI, </a:t>
            </a:r>
            <a:r>
              <a:rPr lang="es-MX" sz="1700" i="0" dirty="0">
                <a:effectLst/>
              </a:rPr>
              <a:t>casi la mitad de los encuestados considera que el principal incentivo </a:t>
            </a:r>
            <a:r>
              <a:rPr lang="es-MX" sz="1700" i="0" dirty="0" smtClean="0">
                <a:effectLst/>
              </a:rPr>
              <a:t>para </a:t>
            </a:r>
            <a:r>
              <a:rPr lang="es-MX" sz="1700" i="0" dirty="0">
                <a:effectLst/>
              </a:rPr>
              <a:t>que decidan retirarse es </a:t>
            </a:r>
            <a:r>
              <a:rPr lang="es-MX" sz="1700" i="0" dirty="0" smtClean="0">
                <a:effectLst/>
              </a:rPr>
              <a:t>un </a:t>
            </a:r>
            <a:r>
              <a:rPr lang="es-MX" sz="1700" i="0" dirty="0">
                <a:effectLst/>
              </a:rPr>
              <a:t>ingreso </a:t>
            </a:r>
            <a:r>
              <a:rPr lang="es-MX" sz="1700" i="0" dirty="0" smtClean="0">
                <a:effectLst/>
              </a:rPr>
              <a:t>adicional compensatorio de la pérdida de ingreso </a:t>
            </a:r>
            <a:r>
              <a:rPr lang="es-MX" sz="1700" i="0" dirty="0">
                <a:effectLst/>
              </a:rPr>
              <a:t>debida al diferencial con respecto al monto de la jubilación. </a:t>
            </a: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20000"/>
              <a:buFont typeface="Wingdings" pitchFamily="2" charset="2"/>
              <a:buChar char="q"/>
            </a:pPr>
            <a:endParaRPr lang="es-MX" sz="1700" i="0" dirty="0">
              <a:effectLst/>
            </a:endParaRPr>
          </a:p>
          <a:p>
            <a:pPr marL="358775" indent="-358775" algn="just">
              <a:lnSpc>
                <a:spcPct val="110000"/>
              </a:lnSpc>
              <a:buClr>
                <a:srgbClr val="FF0000"/>
              </a:buClr>
              <a:buSzPct val="120000"/>
              <a:buFont typeface="Wingdings" pitchFamily="2" charset="2"/>
              <a:buChar char="q"/>
            </a:pPr>
            <a:r>
              <a:rPr lang="es-MX" sz="1700" i="0" dirty="0">
                <a:effectLst/>
              </a:rPr>
              <a:t>Casi </a:t>
            </a:r>
            <a:r>
              <a:rPr lang="es-MX" sz="1700" i="0" dirty="0" smtClean="0">
                <a:effectLst/>
              </a:rPr>
              <a:t>dos de cada cinco </a:t>
            </a:r>
            <a:r>
              <a:rPr lang="es-MX" sz="1700" i="0" dirty="0">
                <a:effectLst/>
              </a:rPr>
              <a:t>encuestados indicaron que su probabilidad de jubilarse aumentaría mucho si mantuvieran beneficios tangibles (seguro médico privado, espacio para trabajar, recursos para </a:t>
            </a:r>
            <a:r>
              <a:rPr lang="es-MX" sz="1700" i="0" dirty="0" smtClean="0">
                <a:effectLst/>
              </a:rPr>
              <a:t>investigación </a:t>
            </a:r>
            <a:r>
              <a:rPr lang="es-MX" sz="1700" i="0" dirty="0">
                <a:effectLst/>
              </a:rPr>
              <a:t>o </a:t>
            </a:r>
            <a:r>
              <a:rPr lang="es-MX" sz="1700" i="0" dirty="0" smtClean="0">
                <a:effectLst/>
              </a:rPr>
              <a:t>congresos). </a:t>
            </a:r>
            <a:endParaRPr lang="es-MX" sz="1700" i="0" dirty="0">
              <a:effectLst/>
            </a:endParaRPr>
          </a:p>
        </p:txBody>
      </p:sp>
      <p:sp>
        <p:nvSpPr>
          <p:cNvPr id="776196" name="Rectangle 4"/>
          <p:cNvSpPr>
            <a:spLocks noChangeArrowheads="1"/>
          </p:cNvSpPr>
          <p:nvPr/>
        </p:nvSpPr>
        <p:spPr bwMode="auto">
          <a:xfrm>
            <a:off x="1043608" y="620688"/>
            <a:ext cx="712879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666750" eaLnBrk="0" hangingPunct="0">
              <a:tabLst>
                <a:tab pos="333375" algn="l"/>
              </a:tabLst>
            </a:pPr>
            <a:r>
              <a:rPr lang="es-ES" sz="2800" b="1" i="0" dirty="0" smtClean="0"/>
              <a:t>Percepción sobre incentivos para el retiro</a:t>
            </a:r>
            <a:endParaRPr lang="es-ES_tradnl" sz="2800" b="1" i="0" dirty="0"/>
          </a:p>
        </p:txBody>
      </p:sp>
    </p:spTree>
    <p:extLst>
      <p:ext uri="{BB962C8B-B14F-4D97-AF65-F5344CB8AC3E}">
        <p14:creationId xmlns:p14="http://schemas.microsoft.com/office/powerpoint/2010/main" xmlns="" val="405346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98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62074"/>
          </a:xfrm>
        </p:spPr>
        <p:txBody>
          <a:bodyPr/>
          <a:lstStyle/>
          <a:p>
            <a:pPr eaLnBrk="1" hangingPunct="1"/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Heterogeneidad del sistema de pensiones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544616"/>
          </a:xfrm>
        </p:spPr>
        <p:txBody>
          <a:bodyPr rtlCol="0">
            <a:noAutofit/>
          </a:bodyPr>
          <a:lstStyle/>
          <a:p>
            <a:pPr algn="just" eaLnBrk="1" fontAlgn="auto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es-ES_tradn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Como lo muestra al respecto la investigación realizada por SEP-ANUIES (2004), los sistemas difieren de institución a institución.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es-ES_tradn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Por ejemplo, el monto de las pensiones variaba entre 25% y 193% del último ingreso y el costo de otorgar estos beneficios iba desde el 4.9% de la nómina hasta el 134%; 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es-ES_tradn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edad promedio a la que se accedía a la jubilación era de 52 años por lo general con 25 años de servicio;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es-ES_tradn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 pocos casos existía un fondo institucional con aportaciones de los trabajadores y de las instituciones y la mayor parte las jubilaciones y pensiones se cubrían con los subsidios estatales o del gobierno federal. 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es-ES_tradn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 conjunto, el pasivo generado por las 32 universidades públicas bajo sistemas de jubilación dinámicos consideradas en dicho estudio llegaba a alrededor de los 250 mil millones de pesos (p.3).</a:t>
            </a:r>
            <a:endParaRPr 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5671209"/>
              </p:ext>
            </p:extLst>
          </p:nvPr>
        </p:nvGraphicFramePr>
        <p:xfrm>
          <a:off x="754063" y="3068960"/>
          <a:ext cx="7939088" cy="146367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969544"/>
                <a:gridCol w="3969544"/>
              </a:tblGrid>
              <a:tr h="1463675">
                <a:tc>
                  <a:txBody>
                    <a:bodyPr/>
                    <a:lstStyle/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UNAM (dividida en facultades e</a:t>
                      </a:r>
                      <a:r>
                        <a:rPr lang="es-MX" sz="1500" b="0" i="0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institutos de </a:t>
                      </a: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ciencias sociales y humanidades y  ciencias exactas), </a:t>
                      </a:r>
                    </a:p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UAM Xochimilco </a:t>
                      </a:r>
                    </a:p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IPN </a:t>
                      </a:r>
                    </a:p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CINVESTAV </a:t>
                      </a:r>
                      <a:endParaRPr lang="es-MX" sz="15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7" marR="91437" marT="45740" marB="4574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INAH </a:t>
                      </a:r>
                    </a:p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BUAP </a:t>
                      </a:r>
                    </a:p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CUCEI de la </a:t>
                      </a:r>
                      <a:r>
                        <a:rPr lang="es-MX" sz="1500" b="0" i="0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UdG</a:t>
                      </a:r>
                      <a:endParaRPr lang="es-MX" sz="1500" b="0" i="0" dirty="0" smtClean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FLACSO </a:t>
                      </a:r>
                    </a:p>
                    <a:p>
                      <a:pPr marL="342900" indent="-342900"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s-MX" sz="1500" b="0" i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Institutos de Salud Pública</a:t>
                      </a:r>
                    </a:p>
                    <a:p>
                      <a:pPr algn="l"/>
                      <a:endParaRPr lang="es-MX" sz="15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7" marR="91437" marT="45740" marB="4574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25450" y="1124744"/>
            <a:ext cx="8432800" cy="534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7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800" dirty="0">
                <a:cs typeface="Arial" pitchFamily="34" charset="0"/>
              </a:rPr>
              <a:t>Criterios de selección: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800" dirty="0">
                <a:cs typeface="Arial" pitchFamily="34" charset="0"/>
              </a:rPr>
              <a:t>Heterogeneidad institucional (centros de investigación, institutos y facultades; áreas de conocimiento; ubicación geográfica)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800" dirty="0">
                <a:cs typeface="Arial" pitchFamily="34" charset="0"/>
              </a:rPr>
              <a:t>Concentración de miembros del SNI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800" dirty="0">
                <a:cs typeface="Arial" pitchFamily="34" charset="0"/>
              </a:rPr>
              <a:t>Se incluyó a 77 investigadores de nueve instituciones.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7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4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7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7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7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7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5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endParaRPr lang="es-MX" sz="1500" dirty="0"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500" dirty="0">
                <a:cs typeface="Arial" pitchFamily="34" charset="0"/>
              </a:rPr>
              <a:t>Se entrevistó a seis autoridades de distintos niveles: 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500" dirty="0">
                <a:cs typeface="Arial" pitchFamily="34" charset="0"/>
              </a:rPr>
              <a:t>Rector de la UAM Xochimilco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500" dirty="0">
                <a:cs typeface="Arial" pitchFamily="34" charset="0"/>
              </a:rPr>
              <a:t>Rector del CUCEI de la </a:t>
            </a:r>
            <a:r>
              <a:rPr lang="es-MX" sz="1500" dirty="0" err="1">
                <a:cs typeface="Arial" pitchFamily="34" charset="0"/>
              </a:rPr>
              <a:t>UdG</a:t>
            </a:r>
            <a:endParaRPr lang="es-MX" sz="1500" dirty="0">
              <a:cs typeface="Arial" pitchFamily="34" charset="0"/>
            </a:endParaRP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500" dirty="0">
                <a:cs typeface="Arial" pitchFamily="34" charset="0"/>
              </a:rPr>
              <a:t>Directora del CIESAS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500" dirty="0">
                <a:cs typeface="Arial" pitchFamily="34" charset="0"/>
              </a:rPr>
              <a:t>Director del CINVESTAV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500" dirty="0">
                <a:cs typeface="Arial" pitchFamily="34" charset="0"/>
              </a:rPr>
              <a:t>Directora del Instituto de Investigaciones Sociales de la UNAM.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Font typeface="+mj-lt"/>
              <a:buAutoNum type="arabicPeriod"/>
              <a:defRPr/>
            </a:pPr>
            <a:r>
              <a:rPr lang="es-MX" sz="1500" dirty="0">
                <a:cs typeface="Arial" pitchFamily="34" charset="0"/>
              </a:rPr>
              <a:t>Director del Sistema Nacional de Investigadores</a:t>
            </a:r>
            <a:endParaRPr lang="es-MX" sz="1500" dirty="0">
              <a:latin typeface="Calibri"/>
            </a:endParaRP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25450" y="568325"/>
            <a:ext cx="8261350" cy="55641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Análisis cualitativo: Características de la muestra</a:t>
            </a:r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58738" y="1052736"/>
            <a:ext cx="8689726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457200" algn="l" fontAlgn="auto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800" dirty="0">
                <a:cs typeface="Arial" pitchFamily="34" charset="0"/>
              </a:rPr>
              <a:t>Condiciones institucionales de trabajo (ingresos, cargas y disciplinas): Coincidencia con  resultados de la encuesta. </a:t>
            </a:r>
            <a:r>
              <a:rPr lang="es-MX" sz="1800" b="1" dirty="0">
                <a:cs typeface="Arial" pitchFamily="34" charset="0"/>
              </a:rPr>
              <a:t>Relación directa entre mejores condiciones de trabajo y menor disposición al </a:t>
            </a:r>
            <a:r>
              <a:rPr lang="es-MX" sz="1800" b="1" dirty="0" smtClean="0">
                <a:cs typeface="Arial" pitchFamily="34" charset="0"/>
              </a:rPr>
              <a:t>retiro</a:t>
            </a:r>
          </a:p>
          <a:p>
            <a:pPr marL="360000" algn="l" fontAlgn="auto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800" dirty="0" smtClean="0">
                <a:cs typeface="Arial" pitchFamily="34" charset="0"/>
              </a:rPr>
              <a:t>    </a:t>
            </a:r>
            <a:r>
              <a:rPr lang="es-MX" sz="1800" dirty="0">
                <a:cs typeface="Arial" pitchFamily="34" charset="0"/>
              </a:rPr>
              <a:t>Decisión de retiro: </a:t>
            </a:r>
          </a:p>
          <a:p>
            <a:pPr marL="1080000" lvl="2" indent="457200" algn="l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defRPr/>
            </a:pPr>
            <a:r>
              <a:rPr lang="es-MX" sz="1800" dirty="0">
                <a:cs typeface="Arial" pitchFamily="34" charset="0"/>
              </a:rPr>
              <a:t>La manera en que se vive el rol de investigador. </a:t>
            </a:r>
          </a:p>
          <a:p>
            <a:pPr marL="1080000" lvl="2" indent="457200" algn="l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defRPr/>
            </a:pPr>
            <a:r>
              <a:rPr lang="es-MX" sz="1800" dirty="0">
                <a:cs typeface="Arial" pitchFamily="34" charset="0"/>
              </a:rPr>
              <a:t>La perspectiva predominante es la que considera a la jubilación como una decisión voluntaria. </a:t>
            </a:r>
          </a:p>
          <a:p>
            <a:pPr marL="1080000" lvl="2" indent="457200" algn="l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defRPr/>
            </a:pPr>
            <a:r>
              <a:rPr lang="es-MX" sz="1800" dirty="0">
                <a:cs typeface="Arial" pitchFamily="34" charset="0"/>
              </a:rPr>
              <a:t>Coincidencia  en que no hay condiciones que garanticen una jubilación digna</a:t>
            </a:r>
            <a:r>
              <a:rPr lang="es-MX" sz="1800" dirty="0" smtClean="0">
                <a:cs typeface="Arial" pitchFamily="34" charset="0"/>
              </a:rPr>
              <a:t>.</a:t>
            </a:r>
          </a:p>
          <a:p>
            <a:pPr marL="1080000" lvl="2" indent="457200" algn="l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defRPr/>
            </a:pPr>
            <a:endParaRPr lang="es-MX" sz="1800" dirty="0">
              <a:cs typeface="Arial" pitchFamily="34" charset="0"/>
            </a:endParaRPr>
          </a:p>
          <a:p>
            <a:pPr marL="360000" indent="457200" algn="l" fontAlgn="auto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800" dirty="0">
                <a:cs typeface="Arial" pitchFamily="34" charset="0"/>
              </a:rPr>
              <a:t>Opiniones de retiro ante la posibilidad de conservar el SNI: </a:t>
            </a:r>
          </a:p>
          <a:p>
            <a:pPr marL="1080000" lvl="2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defRPr/>
            </a:pPr>
            <a:r>
              <a:rPr lang="es-MX" sz="1800" dirty="0">
                <a:cs typeface="Arial" pitchFamily="34" charset="0"/>
              </a:rPr>
              <a:t>       Los criterios bajo los cuales se regularía la conservación del SNI y su posible modificación generan incertidumbre. </a:t>
            </a:r>
          </a:p>
          <a:p>
            <a:pPr marL="1080000" lvl="2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defRPr/>
            </a:pPr>
            <a:r>
              <a:rPr lang="es-MX" sz="1800" dirty="0">
                <a:cs typeface="Arial" pitchFamily="34" charset="0"/>
              </a:rPr>
              <a:t>       El tiempo trabajado y la trayectoria de investigación debería ser un criterio suficiente para conservar el beneficio del SNI, sin necesidad de continuar evaluándose. </a:t>
            </a:r>
          </a:p>
          <a:p>
            <a:pPr marL="1080000" lvl="2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defRPr/>
            </a:pPr>
            <a:r>
              <a:rPr lang="es-MX" sz="1800" dirty="0">
                <a:cs typeface="Arial" pitchFamily="34" charset="0"/>
              </a:rPr>
              <a:t>       El SNI debería reducir las exigencias en la evaluación de las personas de mayor edad al final de las trayectorias. </a:t>
            </a:r>
          </a:p>
          <a:p>
            <a:pPr marL="360000" lvl="1" indent="457200" algn="just" fontAlgn="auto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-"/>
              <a:tabLst>
                <a:tab pos="0" algn="l"/>
              </a:tabLst>
              <a:defRPr/>
            </a:pPr>
            <a:endParaRPr lang="es-MX" sz="1800" dirty="0">
              <a:cs typeface="Arial" pitchFamily="34" charset="0"/>
            </a:endParaRPr>
          </a:p>
          <a:p>
            <a:pPr marL="360000" indent="457200" algn="l" fontAlgn="auto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+mj-lt"/>
              <a:buAutoNum type="arabicPeriod"/>
              <a:defRPr/>
            </a:pPr>
            <a:endParaRPr lang="es-MX" sz="1800" dirty="0">
              <a:cs typeface="Arial" pitchFamily="34" charset="0"/>
            </a:endParaRPr>
          </a:p>
        </p:txBody>
      </p:sp>
      <p:sp>
        <p:nvSpPr>
          <p:cNvPr id="32771" name="7 Título"/>
          <p:cNvSpPr>
            <a:spLocks noGrp="1"/>
          </p:cNvSpPr>
          <p:nvPr>
            <p:ph type="title" idx="4294967295"/>
          </p:nvPr>
        </p:nvSpPr>
        <p:spPr>
          <a:xfrm>
            <a:off x="3707904" y="476672"/>
            <a:ext cx="5029200" cy="457200"/>
          </a:xfrm>
        </p:spPr>
        <p:txBody>
          <a:bodyPr/>
          <a:lstStyle/>
          <a:p>
            <a:pPr algn="r"/>
            <a:r>
              <a:rPr lang="es-MX" altLang="es-MX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(1)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539552" y="1210300"/>
            <a:ext cx="8136904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lvl="1" indent="457200" algn="just" fontAlgn="auto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SzPct val="120000"/>
              <a:buFont typeface="+mj-lt"/>
              <a:buAutoNum type="arabicPeriod" startAt="4"/>
              <a:tabLst>
                <a:tab pos="0" algn="l"/>
              </a:tabLst>
              <a:defRPr/>
            </a:pPr>
            <a:r>
              <a:rPr lang="es-MX" sz="1800" dirty="0" smtClean="0">
                <a:cs typeface="Arial" pitchFamily="34" charset="0"/>
              </a:rPr>
              <a:t>Retiro </a:t>
            </a:r>
            <a:r>
              <a:rPr lang="es-MX" sz="1800" dirty="0">
                <a:cs typeface="Arial" pitchFamily="34" charset="0"/>
              </a:rPr>
              <a:t>y carrera académica: </a:t>
            </a:r>
          </a:p>
          <a:p>
            <a:pPr marL="1080000" lvl="1" indent="4572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tabLst>
                <a:tab pos="0" algn="l"/>
              </a:tabLst>
              <a:defRPr/>
            </a:pPr>
            <a:r>
              <a:rPr lang="es-MX" sz="1800" dirty="0">
                <a:cs typeface="Arial" pitchFamily="34" charset="0"/>
              </a:rPr>
              <a:t>La renovación de la planta requiere más recursos para la ES; </a:t>
            </a:r>
          </a:p>
          <a:p>
            <a:pPr marL="1080000" lvl="1" indent="45720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0000"/>
              <a:buFont typeface="+mj-lt"/>
              <a:buAutoNum type="alphaUcPeriod"/>
              <a:tabLst>
                <a:tab pos="0" algn="l"/>
              </a:tabLst>
              <a:defRPr/>
            </a:pPr>
            <a:r>
              <a:rPr lang="es-MX" sz="1800" dirty="0">
                <a:cs typeface="Arial" pitchFamily="34" charset="0"/>
              </a:rPr>
              <a:t>Hay que aprovechar la experiencia de los investigadores  al final de su carrera; </a:t>
            </a:r>
          </a:p>
          <a:p>
            <a:pPr marL="1080000" lvl="1" indent="457200"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20000"/>
              <a:buFont typeface="+mj-lt"/>
              <a:buAutoNum type="alphaUcPeriod"/>
              <a:tabLst>
                <a:tab pos="0" algn="l"/>
              </a:tabLst>
              <a:defRPr/>
            </a:pPr>
            <a:r>
              <a:rPr lang="es-MX" sz="1800" dirty="0">
                <a:cs typeface="Arial" pitchFamily="34" charset="0"/>
              </a:rPr>
              <a:t>Promover el retiro paulatino</a:t>
            </a:r>
            <a:r>
              <a:rPr lang="es-MX" sz="1800" dirty="0" smtClean="0">
                <a:cs typeface="Arial" pitchFamily="34" charset="0"/>
              </a:rPr>
              <a:t>;</a:t>
            </a:r>
          </a:p>
          <a:p>
            <a:pPr marL="1080000" lvl="1" indent="457200"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20000"/>
              <a:tabLst>
                <a:tab pos="0" algn="l"/>
              </a:tabLst>
              <a:defRPr/>
            </a:pPr>
            <a:r>
              <a:rPr lang="es-MX" sz="1800" dirty="0" smtClean="0">
                <a:cs typeface="Arial" pitchFamily="34" charset="0"/>
              </a:rPr>
              <a:t> </a:t>
            </a:r>
            <a:endParaRPr lang="es-MX" sz="1800" dirty="0">
              <a:cs typeface="Arial" pitchFamily="34" charset="0"/>
            </a:endParaRPr>
          </a:p>
          <a:p>
            <a:pPr marL="360000" lvl="1" indent="457200"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20000"/>
              <a:buFont typeface="+mj-lt"/>
              <a:buAutoNum type="arabicPeriod" startAt="5"/>
              <a:tabLst>
                <a:tab pos="0" algn="l"/>
              </a:tabLst>
              <a:defRPr/>
            </a:pPr>
            <a:r>
              <a:rPr lang="es-MX" sz="1800" dirty="0">
                <a:cs typeface="Arial" pitchFamily="34" charset="0"/>
              </a:rPr>
              <a:t>Percepciones sobre académicos jubilados: predominan las negativas (Desilusión, abandono, depresión, pérdida de nivel de vida</a:t>
            </a:r>
            <a:r>
              <a:rPr lang="es-MX" sz="1800" dirty="0" smtClean="0">
                <a:cs typeface="Arial" pitchFamily="34" charset="0"/>
              </a:rPr>
              <a:t>)</a:t>
            </a:r>
          </a:p>
          <a:p>
            <a:pPr marL="360000" lvl="1" indent="457200"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20000"/>
              <a:tabLst>
                <a:tab pos="0" algn="l"/>
              </a:tabLst>
              <a:defRPr/>
            </a:pPr>
            <a:endParaRPr lang="es-MX" sz="1800" dirty="0">
              <a:cs typeface="Arial" pitchFamily="34" charset="0"/>
            </a:endParaRPr>
          </a:p>
          <a:p>
            <a:pPr marL="360000" lvl="1" indent="457200" algn="just" fontAlgn="auto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SzPct val="120000"/>
              <a:buFont typeface="+mj-lt"/>
              <a:buAutoNum type="arabicPeriod" startAt="6"/>
              <a:tabLst>
                <a:tab pos="0" algn="l"/>
              </a:tabLst>
              <a:defRPr/>
            </a:pPr>
            <a:r>
              <a:rPr lang="es-MX" sz="1800" dirty="0">
                <a:cs typeface="Arial" pitchFamily="34" charset="0"/>
              </a:rPr>
              <a:t>Proyectos institucionales para fomentar el retiro: es necesario que se diseñen programas institucionales que sean atractivos, con reglas de operación claras, garantías de continuidad y sin complicaciones burocráticas. REFERENCIAS: UNAM, COLMEX, CENTROS CON FONDOS MIXTOS</a:t>
            </a:r>
          </a:p>
          <a:p>
            <a:pPr marL="360000" lvl="1" indent="457200" algn="just" fontAlgn="auto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-"/>
              <a:tabLst>
                <a:tab pos="0" algn="l"/>
              </a:tabLst>
              <a:defRPr/>
            </a:pPr>
            <a:endParaRPr lang="es-MX" sz="1800" dirty="0">
              <a:solidFill>
                <a:srgbClr val="C00000"/>
              </a:solidFill>
              <a:cs typeface="Arial" pitchFamily="34" charset="0"/>
            </a:endParaRPr>
          </a:p>
          <a:p>
            <a:pPr marL="360000" indent="457200" algn="l" fontAlgn="auto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+mj-lt"/>
              <a:buAutoNum type="arabicPeriod"/>
              <a:defRPr/>
            </a:pPr>
            <a:endParaRPr lang="es-MX" sz="1800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32771" name="7 Título"/>
          <p:cNvSpPr>
            <a:spLocks noGrp="1"/>
          </p:cNvSpPr>
          <p:nvPr>
            <p:ph type="title" idx="4294967295"/>
          </p:nvPr>
        </p:nvSpPr>
        <p:spPr>
          <a:xfrm>
            <a:off x="3563888" y="548680"/>
            <a:ext cx="5029200" cy="457200"/>
          </a:xfrm>
        </p:spPr>
        <p:txBody>
          <a:bodyPr/>
          <a:lstStyle/>
          <a:p>
            <a:pPr algn="r"/>
            <a:r>
              <a:rPr lang="es-MX" altLang="es-MX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(2)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3794" name="1 Rectángulo"/>
          <p:cNvSpPr>
            <a:spLocks noChangeArrowheads="1"/>
          </p:cNvSpPr>
          <p:nvPr/>
        </p:nvSpPr>
        <p:spPr bwMode="auto">
          <a:xfrm>
            <a:off x="1907704" y="332656"/>
            <a:ext cx="5198859" cy="820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s-MX" altLang="es-MX" sz="2800" b="1" dirty="0">
                <a:cs typeface="Arial" panose="020B0604020202020204" pitchFamily="34" charset="0"/>
              </a:rPr>
              <a:t>Opiniones de las autoridades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83568" y="1412776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30000"/>
              <a:defRPr/>
            </a:pPr>
            <a:r>
              <a:rPr lang="es-MX" sz="1800" dirty="0">
                <a:cs typeface="Arial" pitchFamily="34" charset="0"/>
              </a:rPr>
              <a:t>Las autoridades entrevistadas proponen: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50000"/>
              <a:defRPr/>
            </a:pPr>
            <a:endParaRPr lang="es-MX" sz="1800" dirty="0"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r>
              <a:rPr lang="es-MX" sz="1800" dirty="0">
                <a:cs typeface="Arial" pitchFamily="34" charset="0"/>
              </a:rPr>
              <a:t>Tratamiento a nivel nacional ya que los recursos de las instituciones no son suficientes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endParaRPr lang="es-MX" sz="1800" dirty="0"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r>
              <a:rPr lang="es-MX" sz="1800" dirty="0">
                <a:cs typeface="Arial" pitchFamily="34" charset="0"/>
              </a:rPr>
              <a:t>Evitar que el envejecimiento de las plantas académicas afecte la dinámica de las instituciones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endParaRPr lang="es-MX" sz="1800" dirty="0"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r>
              <a:rPr lang="es-MX" sz="1800" dirty="0">
                <a:cs typeface="Arial" pitchFamily="34" charset="0"/>
              </a:rPr>
              <a:t>Consideran absurdo invertir en la formación de recursos humanos que no se pueden aprovechar por falta de plazas.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endParaRPr lang="es-MX" sz="1800" dirty="0"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r>
              <a:rPr lang="es-MX" sz="1800" dirty="0">
                <a:cs typeface="Arial" pitchFamily="34" charset="0"/>
              </a:rPr>
              <a:t>Es indispensable el diseño de planes de retiros graduales y planes de vinculación para los jubilados, para que la institución conserve su calidad.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endParaRPr lang="es-MX" sz="1800" dirty="0"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Wingdings 2" pitchFamily="18" charset="2"/>
              <a:buChar char="ò"/>
              <a:defRPr/>
            </a:pPr>
            <a:r>
              <a:rPr lang="es-MX" sz="1800" dirty="0">
                <a:cs typeface="Arial" pitchFamily="34" charset="0"/>
              </a:rPr>
              <a:t>Se deben revisar de manera simultánea, en la SEP, CONACYT y en las distintas instituciones, los programas de retiro y la renovación de los cuerpos académicos.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755576" y="1772816"/>
            <a:ext cx="7632848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4572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65113" indent="-265113" algn="just" eaLnBrk="1" hangingPunct="1">
              <a:spcBef>
                <a:spcPts val="1200"/>
              </a:spcBef>
              <a:buClr>
                <a:srgbClr val="FF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es-MX" altLang="es-MX" dirty="0" smtClean="0"/>
              <a:t>Mantener </a:t>
            </a:r>
            <a:r>
              <a:rPr lang="es-MX" altLang="es-MX" dirty="0"/>
              <a:t>el </a:t>
            </a:r>
            <a:r>
              <a:rPr lang="es-MX" altLang="es-MX" dirty="0" err="1"/>
              <a:t>SNI</a:t>
            </a:r>
            <a:r>
              <a:rPr lang="es-MX" altLang="es-MX" dirty="0"/>
              <a:t> </a:t>
            </a:r>
            <a:r>
              <a:rPr lang="es-MX" altLang="es-MX" u="sng" dirty="0"/>
              <a:t>después del retiro </a:t>
            </a:r>
            <a:r>
              <a:rPr lang="es-MX" altLang="es-MX" dirty="0"/>
              <a:t>(a partir de los 65 o 70 años), ajustando el monto del estímulo de acuerdo con ciertas condiciones, tales como años de permanencia y nivel de </a:t>
            </a:r>
            <a:r>
              <a:rPr lang="es-MX" altLang="es-MX" dirty="0" err="1"/>
              <a:t>SNI</a:t>
            </a:r>
            <a:r>
              <a:rPr lang="es-MX" altLang="es-MX" dirty="0"/>
              <a:t> en los períodos previos. </a:t>
            </a:r>
          </a:p>
          <a:p>
            <a:pPr marL="265113" indent="-265113" algn="just" eaLnBrk="1" hangingPunct="1">
              <a:spcBef>
                <a:spcPts val="1200"/>
              </a:spcBef>
              <a:buClr>
                <a:srgbClr val="FF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es-MX" altLang="es-MX" dirty="0"/>
              <a:t>Continuidad voluntaria en la actividad académica después del retiro y retiro flexible. Institucionalizar figuras como la de profesores visitantes de corto plazo, cátedras y proyectos especiales destinados a los miembros del </a:t>
            </a:r>
            <a:r>
              <a:rPr lang="es-MX" altLang="es-MX" dirty="0" err="1"/>
              <a:t>SNI</a:t>
            </a:r>
            <a:r>
              <a:rPr lang="es-MX" altLang="es-MX" dirty="0"/>
              <a:t> jubilados</a:t>
            </a:r>
          </a:p>
          <a:p>
            <a:pPr marL="265113" indent="-265113" algn="just" eaLnBrk="1" hangingPunct="1">
              <a:spcBef>
                <a:spcPts val="1200"/>
              </a:spcBef>
              <a:buClr>
                <a:srgbClr val="FF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es-MX" altLang="es-MX" dirty="0"/>
              <a:t>Compensar parcialmente mediante estímulos institucionales la pérdida de ingreso a través de políticas de corto, mediano y largo plazo, como sistemas complementarios de pensiones con aportaciones de investigadores, instituciones y gobierno</a:t>
            </a:r>
            <a:r>
              <a:rPr lang="es-MX" altLang="es-MX" dirty="0" smtClean="0"/>
              <a:t>.</a:t>
            </a:r>
            <a:endParaRPr lang="es-MX" altLang="es-MX" dirty="0"/>
          </a:p>
        </p:txBody>
      </p:sp>
      <p:sp>
        <p:nvSpPr>
          <p:cNvPr id="34819" name="2 Rectángulo"/>
          <p:cNvSpPr>
            <a:spLocks noChangeArrowheads="1"/>
          </p:cNvSpPr>
          <p:nvPr/>
        </p:nvSpPr>
        <p:spPr bwMode="auto">
          <a:xfrm>
            <a:off x="2771800" y="548680"/>
            <a:ext cx="3040063" cy="924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s-MX" altLang="es-MX" sz="3200" b="1" dirty="0">
                <a:cs typeface="Arial" panose="020B0604020202020204" pitchFamily="34" charset="0"/>
              </a:rPr>
              <a:t>Consensos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827584" y="1700808"/>
            <a:ext cx="7488832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4572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65113" indent="-265113" algn="just" eaLnBrk="1" hangingPunct="1">
              <a:spcBef>
                <a:spcPts val="120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MX" altLang="es-MX" dirty="0" smtClean="0"/>
              <a:t>Mantener </a:t>
            </a:r>
            <a:r>
              <a:rPr lang="es-MX" altLang="es-MX" dirty="0"/>
              <a:t>beneficios tangibles, en particular el seguro médico privado y acceso a fondos de investigación o para asistencia a congresos. </a:t>
            </a:r>
          </a:p>
          <a:p>
            <a:pPr marL="265113" indent="-265113" algn="just" eaLnBrk="1" hangingPunct="1">
              <a:spcBef>
                <a:spcPts val="120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MX" altLang="es-MX" dirty="0"/>
              <a:t>Fomentar actividades alternativas y la movilidad temporal de los jubilados que desean mantenerse en actividad para asesorar a centros de investigación e </a:t>
            </a:r>
            <a:r>
              <a:rPr lang="es-MX" altLang="es-MX" dirty="0" err="1"/>
              <a:t>IES</a:t>
            </a:r>
            <a:r>
              <a:rPr lang="es-MX" altLang="es-MX" dirty="0"/>
              <a:t> de los estados que requieran fortalecer sus cuerpos académicos en los campos en donde aquellos se han destacado.</a:t>
            </a:r>
          </a:p>
          <a:p>
            <a:pPr marL="265113" indent="-265113" algn="just" eaLnBrk="1" hangingPunct="1">
              <a:spcBef>
                <a:spcPts val="1200"/>
              </a:spcBef>
              <a:buClr>
                <a:srgbClr val="FF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MX" altLang="es-MX" dirty="0"/>
              <a:t>Diseñar una política diversificada que articule la renovación de plantas académicas y los incentivos a la jubilación de acuerdo a las características de las instituciones y sus cuerpos de investigadores, en la que interactúen el </a:t>
            </a:r>
            <a:r>
              <a:rPr lang="es-MX" altLang="es-MX" dirty="0" err="1"/>
              <a:t>CONACYT</a:t>
            </a:r>
            <a:r>
              <a:rPr lang="es-MX" altLang="es-MX" dirty="0"/>
              <a:t>, los centros de investigación y las </a:t>
            </a:r>
            <a:r>
              <a:rPr lang="es-MX" altLang="es-MX" dirty="0" err="1"/>
              <a:t>IES</a:t>
            </a:r>
            <a:r>
              <a:rPr lang="es-MX" altLang="es-MX" dirty="0"/>
              <a:t> con los Gobiernos, tanto a nivel federal como </a:t>
            </a:r>
            <a:r>
              <a:rPr lang="es-MX" altLang="es-MX" dirty="0" smtClean="0"/>
              <a:t>local</a:t>
            </a:r>
            <a:endParaRPr lang="es-MX" altLang="es-MX" dirty="0"/>
          </a:p>
        </p:txBody>
      </p:sp>
      <p:sp>
        <p:nvSpPr>
          <p:cNvPr id="34819" name="2 Rectángulo"/>
          <p:cNvSpPr>
            <a:spLocks noChangeArrowheads="1"/>
          </p:cNvSpPr>
          <p:nvPr/>
        </p:nvSpPr>
        <p:spPr bwMode="auto">
          <a:xfrm>
            <a:off x="2699792" y="548680"/>
            <a:ext cx="3040063" cy="924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s-MX" altLang="es-MX" sz="3200" b="1" dirty="0">
                <a:cs typeface="Arial" panose="020B0604020202020204" pitchFamily="34" charset="0"/>
              </a:rPr>
              <a:t>Consensos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584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r>
              <a:rPr lang="es-MX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Nuevas condiciones/ amenazas/ efectos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832648"/>
          </a:xfrm>
        </p:spPr>
        <p:txBody>
          <a:bodyPr>
            <a:noAutofit/>
          </a:bodyPr>
          <a:lstStyle/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Desindexación de salarios mínimos: Podría afectar a los académicos cubiertos por el ISSSTE, ya que no se beneficiarán de los incrementos futuros a los SM y tenderán a ajustarse solamente con la inflación. Se imposibilitará de este modo recuperar el ingreso a percibir después jubilación, cuyo monto seguirá afectado por una pérdida de más del 75% en relación al SM de 1976, cuando se fijó el tope salarial de 10 SM.</a:t>
            </a: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endParaRPr lang="es-MX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Igualmente el beneficio del SNI puede quedar desvinculado de los SM.</a:t>
            </a: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endParaRPr lang="es-MX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Posibles reformas a la Ley del ISSSTE y del IMSS, propuestas por OCDE,  afectarán a los académicos que optaron por los viejos regímenes (antes de 1997- IMSS y 2007, ISSSTE).</a:t>
            </a: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endParaRPr lang="es-MX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Jurisprudencia que limita las pensiones del IMSS a 10 SM (en lugar de 25 SM) afectaría las pensiones de los académicos cubiertos por este sistema.</a:t>
            </a: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endParaRPr lang="es-MX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120000"/>
              <a:buFont typeface="+mj-lt"/>
              <a:buAutoNum type="arabicPeriod"/>
              <a:defRPr/>
            </a:pP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 aumento de la incertidumbre en cuanto a los beneficios a percibir después de la jubilación puede provocar dos tipos de efectos contradictorios: en el </a:t>
            </a:r>
            <a:r>
              <a:rPr lang="es-MX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corto plazo</a:t>
            </a: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acelerar la decisión de jubilación ante el temor del cambio de régimen hacia cuentas individuales o ante el congelamiento del beneficio por la desindexación; en el </a:t>
            </a:r>
            <a:r>
              <a:rPr lang="es-MX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mediano y largo plazo</a:t>
            </a: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puede postergarla indefinidamente en razón de la insuficiencia del beneficio.</a:t>
            </a:r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type="body" idx="4294967295"/>
          </p:nvPr>
        </p:nvSpPr>
        <p:spPr>
          <a:xfrm>
            <a:off x="251520" y="2348880"/>
            <a:ext cx="8693150" cy="559569"/>
          </a:xfrm>
        </p:spPr>
        <p:txBody>
          <a:bodyPr>
            <a:normAutofit fontScale="25000" lnSpcReduction="20000"/>
          </a:bodyPr>
          <a:lstStyle/>
          <a:p>
            <a:pPr>
              <a:buFont typeface="Arial" charset="0"/>
              <a:buNone/>
              <a:defRPr/>
            </a:pPr>
            <a:endParaRPr lang="es-MX" dirty="0" smtClean="0"/>
          </a:p>
          <a:p>
            <a:pPr>
              <a:buFont typeface="Arial" charset="0"/>
              <a:buNone/>
              <a:defRPr/>
            </a:pPr>
            <a:endParaRPr lang="es-MX" dirty="0" smtClean="0"/>
          </a:p>
          <a:p>
            <a:pPr>
              <a:buFont typeface="Arial" charset="0"/>
              <a:buNone/>
              <a:defRPr/>
            </a:pPr>
            <a:endParaRPr lang="es-MX" dirty="0" smtClean="0"/>
          </a:p>
          <a:p>
            <a:pPr>
              <a:buFont typeface="Arial" charset="0"/>
              <a:buNone/>
              <a:defRPr/>
            </a:pPr>
            <a:endParaRPr lang="es-MX" dirty="0" smtClean="0"/>
          </a:p>
          <a:p>
            <a:pPr>
              <a:buFont typeface="Arial" charset="0"/>
              <a:buNone/>
              <a:defRPr/>
            </a:pPr>
            <a:endParaRPr lang="es-MX" dirty="0" smtClean="0"/>
          </a:p>
          <a:p>
            <a:pPr algn="ctr">
              <a:buFont typeface="Arial" charset="0"/>
              <a:buNone/>
              <a:defRPr/>
            </a:pPr>
            <a:r>
              <a:rPr lang="es-MX" sz="19200" b="1" dirty="0" smtClean="0"/>
              <a:t>Muchas gracias por su atención</a:t>
            </a:r>
            <a:endParaRPr lang="es-MX" sz="19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sz="1400" dirty="0" smtClean="0"/>
              <a:t>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0422" y="620688"/>
            <a:ext cx="8229600" cy="5976664"/>
          </a:xfrm>
        </p:spPr>
        <p:txBody>
          <a:bodyPr rtlCol="0">
            <a:noAutofit/>
          </a:bodyPr>
          <a:lstStyle/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s-MX" sz="2500" dirty="0" smtClean="0">
                <a:solidFill>
                  <a:srgbClr val="C00000"/>
                </a:solidFill>
              </a:rPr>
              <a:t> </a:t>
            </a:r>
            <a:r>
              <a:rPr lang="es-MX" sz="2500" dirty="0" smtClean="0"/>
              <a:t>Reformas desde inicios del 2000: 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ES_tradnl" sz="2500" dirty="0" smtClean="0"/>
              <a:t>El aumento del criterio de edad mínima (60-65 años) y el requisito de 30 años de antigüedad mínima; 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ES_tradnl" sz="2500" dirty="0" smtClean="0"/>
              <a:t>La exigencia de aportaciones de trabajadores e instituciones para la creación de fondos de pensiones o el incremento de las existentes;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ES_tradnl" sz="2500" dirty="0" smtClean="0"/>
              <a:t> La definición de un salario regulador para el otorgamiento de pensiones;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ES_tradnl" sz="2500" dirty="0" smtClean="0"/>
              <a:t> El incremento de las pensiones con base en el salario mínimo de la zona correspondiente;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ES_tradnl" sz="2500" dirty="0" smtClean="0"/>
              <a:t> La eliminación de dobles pensiones. 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SzPct val="130000"/>
              <a:buFont typeface="Arial" charset="0"/>
              <a:buNone/>
              <a:defRPr/>
            </a:pPr>
            <a:endParaRPr lang="es-MX" sz="25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sz="1400" dirty="0" smtClean="0"/>
              <a:t>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0422" y="332656"/>
            <a:ext cx="8229600" cy="6264696"/>
          </a:xfrm>
        </p:spPr>
        <p:txBody>
          <a:bodyPr rtlCol="0">
            <a:normAutofit fontScale="32500" lnSpcReduction="20000"/>
          </a:bodyPr>
          <a:lstStyle/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SzPct val="130000"/>
              <a:buFont typeface="Arial" charset="0"/>
              <a:buNone/>
              <a:defRPr/>
            </a:pPr>
            <a:endParaRPr lang="es-MX" sz="7200" dirty="0" smtClean="0">
              <a:solidFill>
                <a:srgbClr val="C00000"/>
              </a:solidFill>
            </a:endParaRP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SzPct val="130000"/>
              <a:buFont typeface="Arial" charset="0"/>
              <a:buNone/>
              <a:defRPr/>
            </a:pPr>
            <a:r>
              <a:rPr lang="es-MX" sz="7200" dirty="0" smtClean="0"/>
              <a:t>Situación actual: Persisten los problemas a pesar de las reformas y van más allá de las universidades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MX" sz="7200" dirty="0" smtClean="0"/>
              <a:t>Grave afectación a las finanzas de muchas instituciones y limitaciones en su operación académica: ampliación de matrícula, cobertura, calidad educativa, desarrollo regional e innovación.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MX" sz="7200" dirty="0" smtClean="0"/>
              <a:t>Fragilidad generalizada del sistema de pensiones.</a:t>
            </a:r>
          </a:p>
          <a:p>
            <a:pPr marL="0" indent="358775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None/>
              <a:defRPr/>
            </a:pPr>
            <a:r>
              <a:rPr lang="es-MX" sz="6400" dirty="0" smtClean="0"/>
              <a:t>Secretario General de la ANUIES, Jaime Vals </a:t>
            </a:r>
            <a:r>
              <a:rPr lang="es-MX" sz="6400" dirty="0" err="1" smtClean="0"/>
              <a:t>Esponda</a:t>
            </a:r>
            <a:endParaRPr lang="es-MX" sz="6400" dirty="0" smtClean="0"/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130000"/>
              <a:defRPr/>
            </a:pPr>
            <a:r>
              <a:rPr lang="es-MX" sz="7200" dirty="0" smtClean="0"/>
              <a:t>Se requiere precisar las dificultades y adoptar soluciones integrales y conjuntas.</a:t>
            </a:r>
          </a:p>
          <a:p>
            <a:pPr indent="15875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None/>
              <a:defRPr/>
            </a:pPr>
            <a:r>
              <a:rPr lang="es-MX" sz="6400" dirty="0" smtClean="0"/>
              <a:t>Subsec</a:t>
            </a:r>
            <a:r>
              <a:rPr lang="es-MX" sz="6400" dirty="0"/>
              <a:t>retario de Educación Superior de la SEP, Salvador Jara Guerrero</a:t>
            </a:r>
          </a:p>
          <a:p>
            <a:pPr indent="15875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30000"/>
              <a:buNone/>
              <a:defRPr/>
            </a:pPr>
            <a:r>
              <a:rPr lang="es-MX" sz="7100" dirty="0" smtClean="0"/>
              <a:t>Foro </a:t>
            </a:r>
            <a:r>
              <a:rPr lang="es-MX" sz="7100" dirty="0"/>
              <a:t>para el análisis y propuestas de mejora de los sistemas de pensiones de las universidades públicas estatales, organizado por la Asociación Nacional de Universidades e Instituciones de Educación Superior (ANUIES) </a:t>
            </a:r>
            <a:r>
              <a:rPr lang="es-MX" sz="7100" dirty="0" smtClean="0"/>
              <a:t>(7 </a:t>
            </a:r>
            <a:r>
              <a:rPr lang="es-MX" sz="7100" dirty="0"/>
              <a:t>de diciembre de 2015</a:t>
            </a:r>
            <a:r>
              <a:rPr lang="es-MX" sz="7100" dirty="0" smtClean="0"/>
              <a:t>)</a:t>
            </a:r>
            <a:endParaRPr lang="es-MX" sz="7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6983412" cy="5619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Relevancia del Problema</a:t>
            </a:r>
            <a:endParaRPr lang="es-E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0865" y="1052513"/>
            <a:ext cx="7921575" cy="5400675"/>
          </a:xfrm>
        </p:spPr>
        <p:txBody>
          <a:bodyPr/>
          <a:lstStyle/>
          <a:p>
            <a:pPr eaLnBrk="1" hangingPunct="1">
              <a:buClr>
                <a:srgbClr val="FF9900"/>
              </a:buClr>
              <a:buFont typeface="Wingdings" panose="05000000000000000000" pitchFamily="2" charset="2"/>
              <a:buNone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Problema: a) Ausencia de un sistema justo y digno de retiro.</a:t>
            </a:r>
          </a:p>
          <a:p>
            <a:pPr eaLnBrk="1" hangingPunct="1">
              <a:buClr>
                <a:srgbClr val="FF9900"/>
              </a:buClr>
              <a:buFont typeface="Wingdings" panose="05000000000000000000" pitchFamily="2" charset="2"/>
              <a:buNone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38275" indent="-1438275" eaLnBrk="1" hangingPunct="1">
              <a:buClr>
                <a:srgbClr val="FF9900"/>
              </a:buClr>
              <a:buFont typeface="Wingdings" panose="05000000000000000000" pitchFamily="2" charset="2"/>
              <a:buNone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b) Necesidad de renovar las plantas académicas y enfrentar a tiempo el problema del envejecimiento</a:t>
            </a:r>
          </a:p>
          <a:p>
            <a:pPr eaLnBrk="1" hangingPunct="1">
              <a:buClr>
                <a:srgbClr val="FF9900"/>
              </a:buClr>
              <a:buFont typeface="Wingdings" panose="05000000000000000000" pitchFamily="2" charset="2"/>
              <a:buNone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9900"/>
              </a:buClr>
              <a:buFont typeface="Wingdings" panose="05000000000000000000" pitchFamily="2" charset="2"/>
              <a:buNone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Las políticas de retiro inciden sobre:</a:t>
            </a: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Las condiciones de bienestar de los académicos antes y después de separarse de su institución.</a:t>
            </a: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composición por edad de la planta académica.</a:t>
            </a: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capacidad para hacer nuevas contrataciones.</a:t>
            </a: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 eaLnBrk="1" hangingPunct="1">
              <a:buClr>
                <a:srgbClr val="0000CC"/>
              </a:buClr>
              <a:buSzPct val="110000"/>
              <a:buFont typeface="Wingdings" panose="05000000000000000000" pitchFamily="2" charset="2"/>
              <a:buChar char="Ø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adecuación de la enseñanza y la investigación a los avances de la ciencia y los requerimientos del entorno.</a:t>
            </a:r>
            <a:endParaRPr lang="es-ES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8" name="AutoShape 4"/>
          <p:cNvSpPr>
            <a:spLocks/>
          </p:cNvSpPr>
          <p:nvPr/>
        </p:nvSpPr>
        <p:spPr bwMode="auto">
          <a:xfrm>
            <a:off x="1043856" y="3212430"/>
            <a:ext cx="431800" cy="3096890"/>
          </a:xfrm>
          <a:prstGeom prst="leftBrace">
            <a:avLst>
              <a:gd name="adj1" fmla="val 73652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MX" alt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7" y="548680"/>
            <a:ext cx="8640763" cy="719807"/>
          </a:xfrm>
        </p:spPr>
        <p:txBody>
          <a:bodyPr/>
          <a:lstStyle/>
          <a:p>
            <a:pPr eaLnBrk="1" hangingPunct="1"/>
            <a:r>
              <a:rPr lang="es-MX" altLang="es-MX" sz="2800" b="1" dirty="0" smtClean="0"/>
              <a:t>Edad, desempeño académico y factores de permanencia</a:t>
            </a:r>
            <a:endParaRPr lang="es-ES" altLang="es-MX" sz="28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12776"/>
            <a:ext cx="7668021" cy="5111750"/>
          </a:xfrm>
        </p:spPr>
        <p:txBody>
          <a:bodyPr/>
          <a:lstStyle/>
          <a:p>
            <a:pPr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s-MX" altLang="es-MX" sz="2000" dirty="0" smtClean="0"/>
              <a:t>No se encontraron evidencias para asociar edad con calidad y productividad. </a:t>
            </a:r>
          </a:p>
          <a:p>
            <a:pPr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s-MX" altLang="es-MX" sz="2000" dirty="0" smtClean="0"/>
          </a:p>
          <a:p>
            <a:pPr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s-MX" altLang="es-MX" sz="2000" dirty="0" smtClean="0"/>
              <a:t>La valoración positiva o negativa que se le otorga a la edad dependió del área de conocimiento del académico</a:t>
            </a:r>
            <a:r>
              <a:rPr lang="es-ES" altLang="es-MX" sz="2000" dirty="0" smtClean="0"/>
              <a:t>. </a:t>
            </a:r>
            <a:endParaRPr lang="es-MX" altLang="es-MX" sz="2000" dirty="0" smtClean="0"/>
          </a:p>
          <a:p>
            <a:pPr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s-MX" altLang="es-MX" sz="2000" dirty="0" smtClean="0"/>
          </a:p>
          <a:p>
            <a:pPr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s-MX" altLang="es-MX" sz="2000" dirty="0" smtClean="0"/>
              <a:t>En el área de docencia los efectos de la edad son más notorios.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endParaRPr lang="es-MX" altLang="es-MX" sz="2000" dirty="0" smtClean="0"/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altLang="es-MX" sz="2000" dirty="0" smtClean="0"/>
              <a:t>Cuando una parte importante del salario se integra por programas de estímulos, éste es un factor decisivo de permanencia.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20000"/>
              <a:buFont typeface="Arial" panose="020B0604020202020204" pitchFamily="34" charset="0"/>
              <a:buNone/>
            </a:pPr>
            <a:endParaRPr lang="es-MX" altLang="es-MX" sz="2000" dirty="0" smtClean="0"/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SzPct val="120000"/>
              <a:buFont typeface="Wingdings" panose="05000000000000000000" pitchFamily="2" charset="2"/>
              <a:buChar char="Ø"/>
            </a:pPr>
            <a:r>
              <a:rPr lang="es-MX" altLang="es-MX" sz="2000" dirty="0" smtClean="0"/>
              <a:t>La libertad para desarrollarse en las áreas de interés y escoger el perfil del desempeño fue mayor en los casos en que la carga docente era nula o baja, pero en todos los casos fue uno de los factores de permanencia más mencionados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7931150" cy="706437"/>
          </a:xfrm>
        </p:spPr>
        <p:txBody>
          <a:bodyPr/>
          <a:lstStyle/>
          <a:p>
            <a:pPr eaLnBrk="1" hangingPunct="1"/>
            <a:r>
              <a:rPr lang="es-MX" alt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es-ES" altLang="es-MX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496300" cy="5472113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Los sistemas actuales de retiro no ofrecen un ingreso que permita sostener niveles de vida cercanos a los de los académicos activos. 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Las alternativas planteadas por las </a:t>
            </a:r>
            <a:r>
              <a:rPr lang="es-MX" altLang="es-MX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responden limitadamente al problema estudiado. 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opción más discutida fue la creación de fondos complementarios pero su establecimiento se dificultaba por desconfianza entre administraciones y comunidades, insuficiente información y  precariedad de fondos aportados por instituciones.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El rápido crecimiento del grupo de personas mayores generará vacantes aún con bajas tasas de retiro. Esta será una oportunidad para incidir en la composición del personal académico y adecuarlo a los requerimientos y metas institucionales.</a:t>
            </a: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Las políticas de contratación no se encaminan todavía hacia una estrategia de renovación e inducción de un nuevo perfil académico o institucional.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AF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611560" y="1052736"/>
            <a:ext cx="7992119" cy="4392339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2000" dirty="0" smtClean="0">
              <a:solidFill>
                <a:srgbClr val="C00000"/>
              </a:solidFill>
            </a:endParaRP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 se busca renovar el perfil académico, los reemplazos no deberían limitarse a promover el personal interno. </a:t>
            </a: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Deben realizarse estudios de prospectiva respecto a cuál es perfil institucional que se quiere promover en el mediano y largo plazo.</a:t>
            </a: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 el diseño e implementación de alternativas se deberían corresponsabilizar los académicos, las instituciones y el gobierno. </a:t>
            </a: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 requiere una estrategia que vaya más allá de cada </a:t>
            </a:r>
            <a:r>
              <a:rPr lang="es-MX" altLang="es-MX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s-MX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s-MX" altLang="es-MX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Hay acuerdo en que la creación de un sistema de jubilación digno debe formar parte central de la agenda de la educación superior para dar respuesta a las necesidades generales del sistema y a las específicas de cada institución.</a:t>
            </a:r>
            <a:endParaRPr lang="es-ES" altLang="es-MX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3956</TotalTime>
  <Words>3769</Words>
  <Application>Microsoft Office PowerPoint</Application>
  <PresentationFormat>Presentación en pantalla (4:3)</PresentationFormat>
  <Paragraphs>403</Paragraphs>
  <Slides>37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Tema de Office</vt:lpstr>
      <vt:lpstr>“Sistemas de Retiro en Instituciones de Educación Superior y perspectivas de jubilación de miembros del SNI”</vt:lpstr>
      <vt:lpstr>Fuentes para la elaboración de esta presentación</vt:lpstr>
      <vt:lpstr>Heterogeneidad del sistema de pensiones</vt:lpstr>
      <vt:lpstr>)</vt:lpstr>
      <vt:lpstr>)</vt:lpstr>
      <vt:lpstr> Relevancia del Problema</vt:lpstr>
      <vt:lpstr>Edad, desempeño académico y factores de permanencia</vt:lpstr>
      <vt:lpstr>Resultados</vt:lpstr>
      <vt:lpstr>Diapositiva 9</vt:lpstr>
      <vt:lpstr>R e c o m e n d a c i o n e s</vt:lpstr>
      <vt:lpstr>Alternativas de Política </vt:lpstr>
      <vt:lpstr>Diapositiva 12</vt:lpstr>
      <vt:lpstr>Diapositiva 13</vt:lpstr>
      <vt:lpstr>Diapositiva 14</vt:lpstr>
      <vt:lpstr>Diapositiva 15</vt:lpstr>
      <vt:lpstr>Políticas de contratación y plantillas </vt:lpstr>
      <vt:lpstr>Algunas experiencias: Colmex ( 2005)</vt:lpstr>
      <vt:lpstr>UNAM (2012 y 2014)</vt:lpstr>
      <vt:lpstr>UAM </vt:lpstr>
      <vt:lpstr>El caso de los académicos del SNI</vt:lpstr>
      <vt:lpstr>Pregunta de investigación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 Análisis cualitativo: Características de la muestra</vt:lpstr>
      <vt:lpstr>Resultados (1) </vt:lpstr>
      <vt:lpstr>Resultados (2) </vt:lpstr>
      <vt:lpstr>Diapositiva 33</vt:lpstr>
      <vt:lpstr>Diapositiva 34</vt:lpstr>
      <vt:lpstr>Diapositiva 35</vt:lpstr>
      <vt:lpstr>Nuevas condiciones/ amenazas/ efectos</vt:lpstr>
      <vt:lpstr>Diapositiva 37</vt:lpstr>
    </vt:vector>
  </TitlesOfParts>
  <Company>Flacso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Motivos Económicos de la Reforma Laboral</dc:title>
  <dc:creator>Flacso</dc:creator>
  <cp:lastModifiedBy>Gabriela</cp:lastModifiedBy>
  <cp:revision>282</cp:revision>
  <dcterms:created xsi:type="dcterms:W3CDTF">2003-08-14T18:38:26Z</dcterms:created>
  <dcterms:modified xsi:type="dcterms:W3CDTF">2016-04-14T02:37:32Z</dcterms:modified>
</cp:coreProperties>
</file>