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6"/>
  </p:notesMasterIdLst>
  <p:handoutMasterIdLst>
    <p:handoutMasterId r:id="rId37"/>
  </p:handoutMasterIdLst>
  <p:sldIdLst>
    <p:sldId id="256" r:id="rId2"/>
    <p:sldId id="285" r:id="rId3"/>
    <p:sldId id="281" r:id="rId4"/>
    <p:sldId id="283" r:id="rId5"/>
    <p:sldId id="282" r:id="rId6"/>
    <p:sldId id="284" r:id="rId7"/>
    <p:sldId id="286" r:id="rId8"/>
    <p:sldId id="287" r:id="rId9"/>
    <p:sldId id="288" r:id="rId10"/>
    <p:sldId id="289" r:id="rId11"/>
    <p:sldId id="290" r:id="rId12"/>
    <p:sldId id="291" r:id="rId13"/>
    <p:sldId id="293" r:id="rId14"/>
    <p:sldId id="270" r:id="rId15"/>
    <p:sldId id="271" r:id="rId16"/>
    <p:sldId id="272" r:id="rId17"/>
    <p:sldId id="273" r:id="rId18"/>
    <p:sldId id="274" r:id="rId19"/>
    <p:sldId id="267" r:id="rId20"/>
    <p:sldId id="300" r:id="rId21"/>
    <p:sldId id="301" r:id="rId22"/>
    <p:sldId id="302" r:id="rId23"/>
    <p:sldId id="260" r:id="rId24"/>
    <p:sldId id="261" r:id="rId25"/>
    <p:sldId id="278" r:id="rId26"/>
    <p:sldId id="262" r:id="rId27"/>
    <p:sldId id="279" r:id="rId28"/>
    <p:sldId id="294" r:id="rId29"/>
    <p:sldId id="295" r:id="rId30"/>
    <p:sldId id="296" r:id="rId31"/>
    <p:sldId id="297" r:id="rId32"/>
    <p:sldId id="298" r:id="rId33"/>
    <p:sldId id="303" r:id="rId34"/>
    <p:sldId id="263" r:id="rId35"/>
  </p:sldIdLst>
  <p:sldSz cx="9144000" cy="6858000" type="screen4x3"/>
  <p:notesSz cx="7102475" cy="9388475"/>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26" autoAdjust="0"/>
    <p:restoredTop sz="94523" autoAdjust="0"/>
  </p:normalViewPr>
  <p:slideViewPr>
    <p:cSldViewPr>
      <p:cViewPr>
        <p:scale>
          <a:sx n="90" d="100"/>
          <a:sy n="90" d="100"/>
        </p:scale>
        <p:origin x="-3696" y="-808"/>
      </p:cViewPr>
      <p:guideLst>
        <p:guide orient="horz" pos="2160"/>
        <p:guide pos="2880"/>
      </p:guideLst>
    </p:cSldViewPr>
  </p:slideViewPr>
  <p:outlineViewPr>
    <p:cViewPr>
      <p:scale>
        <a:sx n="33" d="100"/>
        <a:sy n="33" d="100"/>
      </p:scale>
      <p:origin x="0" y="2353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73FDF9D6-236E-4A5D-BB08-FBC0FDF65677}" type="datetimeFigureOut">
              <a:rPr lang="es-MX" smtClean="0"/>
              <a:t>14/04/16</a:t>
            </a:fld>
            <a:endParaRPr lang="es-MX"/>
          </a:p>
        </p:txBody>
      </p:sp>
      <p:sp>
        <p:nvSpPr>
          <p:cNvPr id="4" name="3 Marcador de pie de página"/>
          <p:cNvSpPr>
            <a:spLocks noGrp="1"/>
          </p:cNvSpPr>
          <p:nvPr>
            <p:ph type="ftr" sz="quarter" idx="2"/>
          </p:nvPr>
        </p:nvSpPr>
        <p:spPr>
          <a:xfrm>
            <a:off x="0" y="8916988"/>
            <a:ext cx="3078163" cy="469900"/>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4022725" y="8916988"/>
            <a:ext cx="3078163" cy="469900"/>
          </a:xfrm>
          <a:prstGeom prst="rect">
            <a:avLst/>
          </a:prstGeom>
        </p:spPr>
        <p:txBody>
          <a:bodyPr vert="horz" lIns="91440" tIns="45720" rIns="91440" bIns="45720" rtlCol="0" anchor="b"/>
          <a:lstStyle>
            <a:lvl1pPr algn="r">
              <a:defRPr sz="1200"/>
            </a:lvl1pPr>
          </a:lstStyle>
          <a:p>
            <a:fld id="{5C740C3B-E77B-43E2-8E57-9E23670657F9}" type="slidenum">
              <a:rPr lang="es-MX" smtClean="0"/>
              <a:t>‹Nr.›</a:t>
            </a:fld>
            <a:endParaRPr lang="es-MX"/>
          </a:p>
        </p:txBody>
      </p:sp>
    </p:spTree>
    <p:extLst>
      <p:ext uri="{BB962C8B-B14F-4D97-AF65-F5344CB8AC3E}">
        <p14:creationId xmlns:p14="http://schemas.microsoft.com/office/powerpoint/2010/main" val="41172115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s-MX"/>
          </a:p>
        </p:txBody>
      </p:sp>
      <p:sp>
        <p:nvSpPr>
          <p:cNvPr id="3" name="2 Marcador de fecha"/>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EE20F4DF-48F5-4E9A-96A3-F6048C90D78C}" type="datetimeFigureOut">
              <a:rPr lang="es-MX" smtClean="0"/>
              <a:pPr/>
              <a:t>14/04/16</a:t>
            </a:fld>
            <a:endParaRPr lang="es-MX"/>
          </a:p>
        </p:txBody>
      </p:sp>
      <p:sp>
        <p:nvSpPr>
          <p:cNvPr id="4" name="3 Marcador de imagen de diapositiva"/>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s-MX"/>
          </a:p>
        </p:txBody>
      </p:sp>
      <p:sp>
        <p:nvSpPr>
          <p:cNvPr id="5" name="4 Marcador de notas"/>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23FAB2D4-43A9-47D7-B371-7B8726741441}" type="slidenum">
              <a:rPr lang="es-MX" smtClean="0"/>
              <a:pPr/>
              <a:t>‹Nr.›</a:t>
            </a:fld>
            <a:endParaRPr lang="es-MX"/>
          </a:p>
        </p:txBody>
      </p:sp>
    </p:spTree>
    <p:extLst>
      <p:ext uri="{BB962C8B-B14F-4D97-AF65-F5344CB8AC3E}">
        <p14:creationId xmlns:p14="http://schemas.microsoft.com/office/powerpoint/2010/main" val="20006560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Una primera aproximación al</a:t>
            </a:r>
            <a:r>
              <a:rPr lang="es-ES" baseline="0" dirty="0" smtClean="0"/>
              <a:t> mercado laboral de los profesionales es el análisis de las encuestas de empleo y ocupación, en el caso de México la encuesta más emblemática es la Encuesta Nacional de Ocupación y Empleo. Esta base de datos nos brinda información confiable sobre las condiciones laborales de los profesionales. Sin embargo, no se puede obtener información en profundidad acerca de las IES en las que estudiaron; el desempeño profesional de los profesionales (actividades que realizan, coincidencias con la formación; puesta en práctica de conocimientos adquiridos y también se puede saber la opinión que los profesionales tienen sobre su formación a la luz de su desempeño. Un poco más adelante, les mostraré con un ejemplo las limitaciones de la ENOE</a:t>
            </a:r>
            <a:endParaRPr lang="es-MX" dirty="0" smtClean="0"/>
          </a:p>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Sin</a:t>
            </a:r>
            <a:r>
              <a:rPr lang="es-MX" baseline="0" dirty="0" smtClean="0"/>
              <a:t> embargo, esta encuesta se concentra en las variables de empleo relacionadas con las condiciones laborales (salario, puesto, sector económico, tamaño y régimen jurídico de la empresa/institución</a:t>
            </a:r>
          </a:p>
          <a:p>
            <a:r>
              <a:rPr lang="es-MX" baseline="0" dirty="0" smtClean="0"/>
              <a:t>Una investigación realizada recientemente sobre el desempeño profesional de los ingenieros nos mostró claramente los alcances de esta base de datos</a:t>
            </a:r>
          </a:p>
          <a:p>
            <a:r>
              <a:rPr lang="es-MX" baseline="0" dirty="0" smtClean="0"/>
              <a:t>Al analizar el desempeño de los profesionales ingenieros solo pudimos trabajar con la variable de ocupación (cargo) que muestra si los profesionales son trabajadores industriales; están a cargo </a:t>
            </a:r>
          </a:p>
          <a:p>
            <a:endParaRPr lang="es-MX" baseline="0" dirty="0" smtClean="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20</a:t>
            </a:fld>
            <a:endParaRPr lang="es-MX"/>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22</a:t>
            </a:fld>
            <a:endParaRPr lang="es-MX"/>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23</a:t>
            </a:fld>
            <a:endParaRPr lang="es-MX"/>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24</a:t>
            </a:fld>
            <a:endParaRPr lang="es-MX"/>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25</a:t>
            </a:fld>
            <a:endParaRPr lang="es-MX"/>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Colocar el cuestionario en </a:t>
            </a:r>
            <a:r>
              <a:rPr lang="es-MX" dirty="0" err="1" smtClean="0"/>
              <a:t>word</a:t>
            </a:r>
            <a:r>
              <a:rPr lang="es-MX" dirty="0" smtClean="0"/>
              <a:t> porque en </a:t>
            </a:r>
            <a:r>
              <a:rPr lang="es-MX" dirty="0" err="1" smtClean="0"/>
              <a:t>ppt</a:t>
            </a:r>
            <a:r>
              <a:rPr lang="es-MX" dirty="0" smtClean="0"/>
              <a:t> no se ve bien</a:t>
            </a:r>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26</a:t>
            </a:fld>
            <a:endParaRPr lang="es-MX"/>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La ENAH respondió que NO tiene seguimiento de egresados.</a:t>
            </a:r>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27</a:t>
            </a:fld>
            <a:endParaRPr lang="es-MX"/>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La ENAH es la que no hace seguimiento de egresados</a:t>
            </a:r>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28</a:t>
            </a:fld>
            <a:endParaRPr lang="es-MX"/>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 como se comentó en las primeras diapositivas de éste presentación. El seguimiento de</a:t>
            </a:r>
            <a:r>
              <a:rPr lang="es-MX" baseline="0" dirty="0" smtClean="0"/>
              <a:t> egresados puede funcionar como un sistema de información que apoye a los sistema de evaluación.</a:t>
            </a:r>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29</a:t>
            </a:fld>
            <a:endParaRPr lang="es-MX"/>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30</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 Tasa de ocupación, condiciones laborales, desempeño profesional.</a:t>
            </a:r>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a:t>
            </a:fld>
            <a:endParaRPr lang="es-MX"/>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31</a:t>
            </a:fld>
            <a:endParaRPr lang="es-MX"/>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32</a:t>
            </a:fld>
            <a:endParaRPr lang="es-MX"/>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33</a:t>
            </a:fld>
            <a:endParaRPr lang="es-MX"/>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34</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4</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ctr">
              <a:buNone/>
            </a:pPr>
            <a:endParaRPr lang="es-MX" dirty="0" smtClean="0"/>
          </a:p>
          <a:p>
            <a:pPr algn="ctr">
              <a:buNone/>
            </a:pPr>
            <a:endParaRPr lang="es-MX" dirty="0" smtClean="0"/>
          </a:p>
          <a:p>
            <a:pPr marL="530038" indent="-530038" algn="just" defTabSz="942289">
              <a:defRPr/>
            </a:pPr>
            <a:r>
              <a:rPr lang="es-MX" dirty="0" smtClean="0"/>
              <a:t>3 aspectos que inciden directamente con la calidad de los servicios educativos a nivel superior:</a:t>
            </a:r>
          </a:p>
          <a:p>
            <a:pPr marL="530038" indent="-530038" algn="just"/>
            <a:r>
              <a:rPr lang="es-MX" dirty="0" smtClean="0"/>
              <a:t>a) Los desarrollos actuales de las disciplinas a nivel mundial y el impacto que ello tiene en la producción del conocimiento científico y tecnológico en el perfil de los profesionales.</a:t>
            </a:r>
          </a:p>
          <a:p>
            <a:pPr algn="just">
              <a:buNone/>
            </a:pPr>
            <a:r>
              <a:rPr lang="es-MX" dirty="0" smtClean="0"/>
              <a:t>b) La vigencia comparativa de los planes y programas de estudio, así como su pertenencia profesional, científica y social con relación a la misión de la IE.</a:t>
            </a:r>
          </a:p>
          <a:p>
            <a:pPr algn="just">
              <a:buNone/>
            </a:pPr>
            <a:endParaRPr lang="es-MX" dirty="0" smtClean="0"/>
          </a:p>
          <a:p>
            <a:pPr algn="just">
              <a:buNone/>
            </a:pPr>
            <a:r>
              <a:rPr lang="es-MX" dirty="0" smtClean="0"/>
              <a:t>c) Los rasgos de funcionamiento de la organización académica que sustenta el servicio educativo.</a:t>
            </a:r>
          </a:p>
          <a:p>
            <a:pPr marL="530038" indent="-530038" algn="just"/>
            <a:endParaRPr lang="es-MX" dirty="0" smtClean="0"/>
          </a:p>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5</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23FAB2D4-43A9-47D7-B371-7B8726741441}"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CA3A7DA9-B00E-AB45-A361-2A2A1CF54B4C}" type="datetime1">
              <a:rPr lang="es-MX" smtClean="0"/>
              <a:t>14/04/16</a:t>
            </a:fld>
            <a:endParaRPr lang="es-MX"/>
          </a:p>
        </p:txBody>
      </p:sp>
      <p:sp>
        <p:nvSpPr>
          <p:cNvPr id="17" name="16 Marcador de pie de página"/>
          <p:cNvSpPr>
            <a:spLocks noGrp="1"/>
          </p:cNvSpPr>
          <p:nvPr>
            <p:ph type="ftr" sz="quarter" idx="11"/>
          </p:nvPr>
        </p:nvSpPr>
        <p:spPr>
          <a:xfrm>
            <a:off x="2898648" y="6355080"/>
            <a:ext cx="3474720" cy="365760"/>
          </a:xfrm>
        </p:spPr>
        <p:txBody>
          <a:bodyPr/>
          <a:lstStyle/>
          <a:p>
            <a:endParaRPr lang="es-MX"/>
          </a:p>
        </p:txBody>
      </p:sp>
      <p:sp>
        <p:nvSpPr>
          <p:cNvPr id="29" name="28 Marcador de número de diapositiva"/>
          <p:cNvSpPr>
            <a:spLocks noGrp="1"/>
          </p:cNvSpPr>
          <p:nvPr>
            <p:ph type="sldNum" sz="quarter" idx="12"/>
          </p:nvPr>
        </p:nvSpPr>
        <p:spPr>
          <a:xfrm>
            <a:off x="1216152" y="6355080"/>
            <a:ext cx="1219200" cy="365760"/>
          </a:xfrm>
        </p:spPr>
        <p:txBody>
          <a:bodyPr/>
          <a:lstStyle/>
          <a:p>
            <a:fld id="{053CBB4E-545C-4E6B-B875-BEB7C5B32892}" type="slidenum">
              <a:rPr lang="es-MX" smtClean="0"/>
              <a:pPr/>
              <a:t>‹Nr.›</a:t>
            </a:fld>
            <a:endParaRPr lang="es-MX"/>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5D11669-9DD7-B44A-937A-835DED7A76DE}" type="datetime1">
              <a:rPr lang="es-MX" smtClean="0"/>
              <a:t>14/04/16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B771A86-FF85-D248-89F2-0D72A781720B}" type="datetime1">
              <a:rPr lang="es-MX" smtClean="0"/>
              <a:t>14/04/16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D52B7B9F-EBF4-0541-99FF-558C2E991D31}" type="datetime1">
              <a:rPr lang="es-MX" smtClean="0"/>
              <a:t>14/04/16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002414DC-8994-384E-B785-7FAD81013685}" type="datetime1">
              <a:rPr lang="es-MX" smtClean="0"/>
              <a:t>14/04/16</a:t>
            </a:fld>
            <a:endParaRPr lang="es-MX"/>
          </a:p>
        </p:txBody>
      </p:sp>
      <p:sp>
        <p:nvSpPr>
          <p:cNvPr id="5" name="4 Marcador de pie de página"/>
          <p:cNvSpPr>
            <a:spLocks noGrp="1"/>
          </p:cNvSpPr>
          <p:nvPr>
            <p:ph type="ftr" sz="quarter" idx="11"/>
          </p:nvPr>
        </p:nvSpPr>
        <p:spPr>
          <a:xfrm>
            <a:off x="2898648" y="6355080"/>
            <a:ext cx="3474720" cy="365760"/>
          </a:xfrm>
        </p:spPr>
        <p:txBody>
          <a:bodyPr/>
          <a:lstStyle/>
          <a:p>
            <a:endParaRPr lang="es-MX"/>
          </a:p>
        </p:txBody>
      </p:sp>
      <p:sp>
        <p:nvSpPr>
          <p:cNvPr id="6" name="5 Marcador de número de diapositiva"/>
          <p:cNvSpPr>
            <a:spLocks noGrp="1"/>
          </p:cNvSpPr>
          <p:nvPr>
            <p:ph type="sldNum" sz="quarter" idx="12"/>
          </p:nvPr>
        </p:nvSpPr>
        <p:spPr>
          <a:xfrm>
            <a:off x="1069848" y="6355080"/>
            <a:ext cx="1520952" cy="365760"/>
          </a:xfrm>
        </p:spPr>
        <p:txBody>
          <a:bodyPr/>
          <a:lstStyle/>
          <a:p>
            <a:fld id="{053CBB4E-545C-4E6B-B875-BEB7C5B32892}" type="slidenum">
              <a:rPr lang="es-MX" smtClean="0"/>
              <a:pPr/>
              <a:t>‹Nr.›</a:t>
            </a:fld>
            <a:endParaRPr lang="es-MX"/>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18945B1-C5AF-4943-999A-82721FC67BD6}" type="datetime1">
              <a:rPr lang="es-MX" smtClean="0"/>
              <a:t>14/04/16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8D3D3770-8DCB-E544-8C18-4CAD0992F276}" type="datetime1">
              <a:rPr lang="es-MX" smtClean="0"/>
              <a:t>14/04/16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8F93B2B-EB8C-E54A-B7A3-43E3F4BA5B05}" type="datetime1">
              <a:rPr lang="es-MX" smtClean="0"/>
              <a:t>14/04/16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52B8437-AF87-6642-A5FA-1B519CFAFFBC}" type="datetime1">
              <a:rPr lang="es-MX" smtClean="0"/>
              <a:t>14/04/16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1E5B4F6-11CA-E144-95AE-1E9382AC581B}" type="datetime1">
              <a:rPr lang="es-MX" smtClean="0"/>
              <a:t>14/04/16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117C80D-DCA8-4241-BC56-80FE457030A6}" type="datetime1">
              <a:rPr lang="es-MX" smtClean="0"/>
              <a:t>14/04/16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53CBB4E-545C-4E6B-B875-BEB7C5B32892}" type="slidenum">
              <a:rPr lang="es-MX" smtClean="0"/>
              <a:pPr/>
              <a:t>‹Nr.›</a:t>
            </a:fld>
            <a:endParaRPr lang="es-MX"/>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8DDCA73-168D-2E45-8D4B-84F9B595AAEE}" type="datetime1">
              <a:rPr lang="es-MX" smtClean="0"/>
              <a:t>14/04/16</a:t>
            </a:fld>
            <a:endParaRPr lang="es-MX"/>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s-MX"/>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53CBB4E-545C-4E6B-B875-BEB7C5B32892}" type="slidenum">
              <a:rPr lang="es-MX" smtClean="0"/>
              <a:pPr/>
              <a:t>‹Nr.›</a:t>
            </a:fld>
            <a:endParaRPr lang="es-MX"/>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hyperlink" Target="mailto:gvalenti@correo.xoc.uam.m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19200" y="3140968"/>
            <a:ext cx="6858000" cy="1735832"/>
          </a:xfrm>
        </p:spPr>
        <p:txBody>
          <a:bodyPr>
            <a:normAutofit/>
          </a:bodyPr>
          <a:lstStyle/>
          <a:p>
            <a:r>
              <a:rPr lang="es-MX" dirty="0" smtClean="0"/>
              <a:t>Seguimiento de </a:t>
            </a:r>
            <a:r>
              <a:rPr lang="es-MX" dirty="0" smtClean="0"/>
              <a:t>Egresados, educaci</a:t>
            </a:r>
            <a:r>
              <a:rPr lang="es-MX" dirty="0" smtClean="0"/>
              <a:t>ón superior y mercado laboral</a:t>
            </a:r>
            <a:endParaRPr lang="es-MX" dirty="0"/>
          </a:p>
        </p:txBody>
      </p:sp>
      <p:sp>
        <p:nvSpPr>
          <p:cNvPr id="3" name="2 Subtítulo"/>
          <p:cNvSpPr>
            <a:spLocks noGrp="1"/>
          </p:cNvSpPr>
          <p:nvPr>
            <p:ph type="subTitle" idx="1"/>
          </p:nvPr>
        </p:nvSpPr>
        <p:spPr/>
        <p:txBody>
          <a:bodyPr>
            <a:normAutofit fontScale="70000" lnSpcReduction="20000"/>
          </a:bodyPr>
          <a:lstStyle/>
          <a:p>
            <a:r>
              <a:rPr lang="es-MX" dirty="0" smtClean="0"/>
              <a:t>Dra. Giovanna Valenti </a:t>
            </a:r>
            <a:r>
              <a:rPr lang="es-MX" dirty="0" smtClean="0"/>
              <a:t>Nigrini</a:t>
            </a:r>
          </a:p>
          <a:p>
            <a:r>
              <a:rPr lang="es-MX" dirty="0" smtClean="0"/>
              <a:t>UAM-Xochimilco </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a:t>
            </a:fld>
            <a:endParaRPr lang="es-MX"/>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dirty="0" smtClean="0"/>
              <a:t>Sociedad del conocimiento y mercado laboral </a:t>
            </a:r>
            <a:endParaRPr lang="es-MX" sz="2400" dirty="0"/>
          </a:p>
        </p:txBody>
      </p:sp>
      <p:sp>
        <p:nvSpPr>
          <p:cNvPr id="3" name="2 Marcador de contenido"/>
          <p:cNvSpPr>
            <a:spLocks noGrp="1"/>
          </p:cNvSpPr>
          <p:nvPr>
            <p:ph sz="quarter" idx="1"/>
          </p:nvPr>
        </p:nvSpPr>
        <p:spPr/>
        <p:txBody>
          <a:bodyPr>
            <a:normAutofit lnSpcReduction="10000"/>
          </a:bodyPr>
          <a:lstStyle/>
          <a:p>
            <a:pPr algn="just"/>
            <a:r>
              <a:rPr lang="es-MX" sz="2800" dirty="0" smtClean="0"/>
              <a:t>En el mundo laboral del siglo XXI las economías y las sociedades funcionan, cada vez más, con base en el flujo de conocimiento y, sobre todo, en las capacidades y habilidades para absorber y adaptar los saberes y competencias.</a:t>
            </a:r>
          </a:p>
          <a:p>
            <a:pPr algn="just"/>
            <a:endParaRPr lang="es-MX" sz="2800" dirty="0" smtClean="0"/>
          </a:p>
          <a:p>
            <a:pPr algn="just"/>
            <a:r>
              <a:rPr lang="es-MX" sz="2800" dirty="0" smtClean="0"/>
              <a:t>Bajo este supuesto, la valoración que se haga sobre las IES y su desenvolvimiento, necesariamente, tiene que tomar en cuenta información más puntual sobre los procesos de formación, sus resultados y su impacto. </a:t>
            </a:r>
            <a:endParaRPr lang="es-MX" sz="2800" dirty="0"/>
          </a:p>
          <a:p>
            <a:pPr algn="just"/>
            <a:r>
              <a:rPr lang="es-MX" sz="2800" dirty="0" smtClean="0"/>
              <a:t>Una dimensión del impacto es el mercado laboral</a:t>
            </a:r>
            <a:endParaRPr lang="es-MX" sz="28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10</a:t>
            </a:fld>
            <a:endParaRPr lang="es-MX"/>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dirty="0" smtClean="0"/>
              <a:t>Esquema básico estudio egresados</a:t>
            </a:r>
            <a:endParaRPr lang="es-MX" sz="2400" dirty="0"/>
          </a:p>
        </p:txBody>
      </p:sp>
      <p:sp>
        <p:nvSpPr>
          <p:cNvPr id="3" name="2 Marcador de contenido"/>
          <p:cNvSpPr>
            <a:spLocks noGrp="1"/>
          </p:cNvSpPr>
          <p:nvPr>
            <p:ph sz="quarter" idx="1"/>
          </p:nvPr>
        </p:nvSpPr>
        <p:spPr/>
        <p:txBody>
          <a:bodyPr>
            <a:normAutofit/>
          </a:bodyPr>
          <a:lstStyle/>
          <a:p>
            <a:pPr algn="just"/>
            <a:endParaRPr lang="es-MX" sz="2800" dirty="0" smtClean="0"/>
          </a:p>
          <a:p>
            <a:pPr algn="just"/>
            <a:endParaRPr lang="es-MX" sz="2800" dirty="0" smtClean="0"/>
          </a:p>
          <a:p>
            <a:pPr algn="just"/>
            <a:r>
              <a:rPr lang="es-MX" sz="2800" dirty="0" smtClean="0"/>
              <a:t>Esto nos lleva a retomar el modelo de evaluación en el cual, los egresados resultan importantes para conocer el impacto de la formación (empleo, desempeño profesional y satisfacción); así como la opinión que estos profesionales egresados tienen sobre la formación recibida </a:t>
            </a:r>
            <a:endParaRPr lang="es-MX" sz="28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11</a:t>
            </a:fld>
            <a:endParaRPr lang="es-MX"/>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73093202"/>
              </p:ext>
            </p:extLst>
          </p:nvPr>
        </p:nvGraphicFramePr>
        <p:xfrm>
          <a:off x="251520" y="620688"/>
          <a:ext cx="8640959" cy="2376264"/>
        </p:xfrm>
        <a:graphic>
          <a:graphicData uri="http://schemas.openxmlformats.org/drawingml/2006/table">
            <a:tbl>
              <a:tblPr firstRow="1" bandRow="1">
                <a:tableStyleId>{5C22544A-7EE6-4342-B048-85BDC9FD1C3A}</a:tableStyleId>
              </a:tblPr>
              <a:tblGrid>
                <a:gridCol w="1819148"/>
                <a:gridCol w="3562501"/>
                <a:gridCol w="3259310"/>
              </a:tblGrid>
              <a:tr h="2376264">
                <a:tc>
                  <a:txBody>
                    <a:bodyPr/>
                    <a:lstStyle/>
                    <a:p>
                      <a:pPr algn="ctr"/>
                      <a:endParaRPr lang="es-MX" sz="2800" dirty="0" smtClean="0"/>
                    </a:p>
                    <a:p>
                      <a:pPr algn="ctr"/>
                      <a:endParaRPr lang="es-MX" sz="2800" dirty="0" smtClean="0"/>
                    </a:p>
                    <a:p>
                      <a:pPr algn="ctr"/>
                      <a:r>
                        <a:rPr lang="es-MX" sz="2800" dirty="0" smtClean="0"/>
                        <a:t>Impacto</a:t>
                      </a:r>
                      <a:endParaRPr lang="es-MX" sz="2800" dirty="0"/>
                    </a:p>
                  </a:txBody>
                  <a:tcPr/>
                </a:tc>
                <a:tc>
                  <a:txBody>
                    <a:bodyPr/>
                    <a:lstStyle/>
                    <a:p>
                      <a:pPr algn="ctr"/>
                      <a:endParaRPr lang="es-MX" sz="2800" dirty="0" smtClean="0"/>
                    </a:p>
                    <a:p>
                      <a:pPr algn="ctr"/>
                      <a:endParaRPr lang="es-MX" sz="2800" dirty="0" smtClean="0"/>
                    </a:p>
                    <a:p>
                      <a:pPr algn="ctr"/>
                      <a:r>
                        <a:rPr lang="es-MX" sz="2800" dirty="0" smtClean="0"/>
                        <a:t>Opinión sobre la formación recibida</a:t>
                      </a:r>
                      <a:endParaRPr lang="es-MX" sz="2800" dirty="0"/>
                    </a:p>
                  </a:txBody>
                  <a:tcPr/>
                </a:tc>
                <a:tc>
                  <a:txBody>
                    <a:bodyPr/>
                    <a:lstStyle/>
                    <a:p>
                      <a:pPr algn="ctr"/>
                      <a:endParaRPr lang="es-MX" sz="2800" dirty="0" smtClean="0"/>
                    </a:p>
                    <a:p>
                      <a:pPr algn="ctr"/>
                      <a:endParaRPr lang="es-MX" sz="2800" dirty="0" smtClean="0"/>
                    </a:p>
                    <a:p>
                      <a:pPr algn="ctr"/>
                      <a:r>
                        <a:rPr lang="es-MX" sz="2800" dirty="0" smtClean="0"/>
                        <a:t>Recomendaciones</a:t>
                      </a:r>
                      <a:endParaRPr lang="es-MX" sz="2800" dirty="0"/>
                    </a:p>
                  </a:txBody>
                  <a:tcPr/>
                </a:tc>
              </a:tr>
            </a:tbl>
          </a:graphicData>
        </a:graphic>
      </p:graphicFrame>
      <p:sp>
        <p:nvSpPr>
          <p:cNvPr id="4" name="1 Título"/>
          <p:cNvSpPr txBox="1">
            <a:spLocks/>
          </p:cNvSpPr>
          <p:nvPr/>
        </p:nvSpPr>
        <p:spPr>
          <a:xfrm>
            <a:off x="251520" y="4077072"/>
            <a:ext cx="8424936" cy="1440159"/>
          </a:xfrm>
          <a:prstGeom prst="rect">
            <a:avLst/>
          </a:prstGeom>
        </p:spPr>
        <p:txBody>
          <a:bodyPr>
            <a:normAutofit fontScale="97500"/>
          </a:bodyPr>
          <a:lstStyle>
            <a:lvl1pPr algn="l" rtl="0" eaLnBrk="1" latinLnBrk="0" hangingPunct="1">
              <a:spcBef>
                <a:spcPct val="0"/>
              </a:spcBef>
              <a:buNone/>
              <a:defRPr kumimoji="0" sz="3200" kern="1200">
                <a:solidFill>
                  <a:schemeClr val="tx2"/>
                </a:solidFill>
                <a:latin typeface="+mj-lt"/>
                <a:ea typeface="+mj-ea"/>
                <a:cs typeface="+mj-cs"/>
              </a:defRPr>
            </a:lvl1pPr>
          </a:lstStyle>
          <a:p>
            <a:pPr algn="just"/>
            <a:r>
              <a:rPr lang="es-MX" dirty="0" smtClean="0"/>
              <a:t>Esquema básico de las dimensiones y variables del análisis</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12</a:t>
            </a:fld>
            <a:endParaRPr lang="es-MX"/>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2228328329"/>
              </p:ext>
            </p:extLst>
          </p:nvPr>
        </p:nvGraphicFramePr>
        <p:xfrm>
          <a:off x="0" y="0"/>
          <a:ext cx="9324528" cy="9045454"/>
        </p:xfrm>
        <a:graphic>
          <a:graphicData uri="http://schemas.openxmlformats.org/drawingml/2006/table">
            <a:tbl>
              <a:tblPr firstRow="1" bandRow="1">
                <a:tableStyleId>{5C22544A-7EE6-4342-B048-85BDC9FD1C3A}</a:tableStyleId>
              </a:tblPr>
              <a:tblGrid>
                <a:gridCol w="1331640"/>
                <a:gridCol w="3024336"/>
                <a:gridCol w="3024336"/>
                <a:gridCol w="1944216"/>
              </a:tblGrid>
              <a:tr h="626367">
                <a:tc>
                  <a:txBody>
                    <a:bodyPr/>
                    <a:lstStyle/>
                    <a:p>
                      <a:r>
                        <a:rPr lang="es-MX" dirty="0" smtClean="0"/>
                        <a:t>Egresado</a:t>
                      </a:r>
                      <a:endParaRPr lang="es-MX" dirty="0"/>
                    </a:p>
                  </a:txBody>
                  <a:tcPr/>
                </a:tc>
                <a:tc>
                  <a:txBody>
                    <a:bodyPr/>
                    <a:lstStyle/>
                    <a:p>
                      <a:r>
                        <a:rPr lang="es-MX" dirty="0" smtClean="0"/>
                        <a:t>Medición</a:t>
                      </a:r>
                      <a:r>
                        <a:rPr lang="es-MX" baseline="0" dirty="0" smtClean="0"/>
                        <a:t> del Impacto</a:t>
                      </a:r>
                      <a:endParaRPr lang="es-MX" dirty="0"/>
                    </a:p>
                  </a:txBody>
                  <a:tcPr/>
                </a:tc>
                <a:tc>
                  <a:txBody>
                    <a:bodyPr/>
                    <a:lstStyle/>
                    <a:p>
                      <a:r>
                        <a:rPr lang="es-MX" dirty="0" smtClean="0"/>
                        <a:t>Opinión</a:t>
                      </a:r>
                      <a:r>
                        <a:rPr lang="es-MX" baseline="0" dirty="0" smtClean="0"/>
                        <a:t> sobre la Formación</a:t>
                      </a:r>
                      <a:endParaRPr lang="es-MX" dirty="0"/>
                    </a:p>
                  </a:txBody>
                  <a:tcPr/>
                </a:tc>
                <a:tc>
                  <a:txBody>
                    <a:bodyPr/>
                    <a:lstStyle/>
                    <a:p>
                      <a:r>
                        <a:rPr lang="es-MX" dirty="0" smtClean="0"/>
                        <a:t>Recomendación</a:t>
                      </a:r>
                      <a:endParaRPr lang="es-MX" dirty="0"/>
                    </a:p>
                  </a:txBody>
                  <a:tcPr/>
                </a:tc>
              </a:tr>
              <a:tr h="1163253">
                <a:tc>
                  <a:txBody>
                    <a:bodyPr/>
                    <a:lstStyle/>
                    <a:p>
                      <a:r>
                        <a:rPr lang="es-MX" dirty="0" smtClean="0"/>
                        <a:t>Rasgos generales:</a:t>
                      </a:r>
                    </a:p>
                    <a:p>
                      <a:r>
                        <a:rPr lang="es-MX" dirty="0" smtClean="0"/>
                        <a:t>origen socio-familiar</a:t>
                      </a:r>
                      <a:endParaRPr lang="es-MX" dirty="0"/>
                    </a:p>
                  </a:txBody>
                  <a:tcPr/>
                </a:tc>
                <a:tc>
                  <a:txBody>
                    <a:bodyPr/>
                    <a:lstStyle/>
                    <a:p>
                      <a:pPr algn="just"/>
                      <a:r>
                        <a:rPr lang="es-MX" dirty="0" smtClean="0"/>
                        <a:t>Ritmos de inserción en el mercado de trabajo (durante estudios y al egreso)</a:t>
                      </a:r>
                      <a:endParaRPr lang="es-MX" dirty="0"/>
                    </a:p>
                  </a:txBody>
                  <a:tcPr/>
                </a:tc>
                <a:tc>
                  <a:txBody>
                    <a:bodyPr/>
                    <a:lstStyle/>
                    <a:p>
                      <a:pPr algn="just"/>
                      <a:r>
                        <a:rPr lang="es-MX" dirty="0" smtClean="0"/>
                        <a:t>Conocimientos básicos</a:t>
                      </a:r>
                      <a:endParaRPr lang="es-MX" dirty="0"/>
                    </a:p>
                  </a:txBody>
                  <a:tcPr/>
                </a:tc>
                <a:tc rowSpan="7">
                  <a:txBody>
                    <a:bodyPr/>
                    <a:lstStyle/>
                    <a:p>
                      <a:endParaRPr lang="es-MX" dirty="0" smtClean="0"/>
                    </a:p>
                    <a:p>
                      <a:endParaRPr lang="es-MX" dirty="0" smtClean="0"/>
                    </a:p>
                    <a:p>
                      <a:endParaRPr lang="es-MX" dirty="0" smtClean="0"/>
                    </a:p>
                    <a:p>
                      <a:endParaRPr lang="es-MX" dirty="0" smtClean="0"/>
                    </a:p>
                    <a:p>
                      <a:pPr algn="just"/>
                      <a:endParaRPr lang="es-MX" dirty="0" smtClean="0"/>
                    </a:p>
                    <a:p>
                      <a:pPr algn="just"/>
                      <a:r>
                        <a:rPr lang="es-MX" dirty="0" smtClean="0"/>
                        <a:t>Contenidos y Estructuras</a:t>
                      </a:r>
                      <a:r>
                        <a:rPr lang="es-MX" baseline="0" dirty="0" smtClean="0"/>
                        <a:t> de la Formación</a:t>
                      </a:r>
                      <a:endParaRPr lang="es-MX" dirty="0"/>
                    </a:p>
                  </a:txBody>
                  <a:tcPr/>
                </a:tc>
              </a:tr>
              <a:tr h="1700139">
                <a:tc rowSpan="4">
                  <a:txBody>
                    <a:bodyPr/>
                    <a:lstStyle/>
                    <a:p>
                      <a:endParaRPr lang="es-MX" dirty="0" smtClean="0"/>
                    </a:p>
                    <a:p>
                      <a:r>
                        <a:rPr lang="es-MX" dirty="0" smtClean="0"/>
                        <a:t>Condicione</a:t>
                      </a:r>
                    </a:p>
                    <a:p>
                      <a:r>
                        <a:rPr lang="es-MX" dirty="0" smtClean="0"/>
                        <a:t>Laborales</a:t>
                      </a:r>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r>
                        <a:rPr lang="es-MX" dirty="0" smtClean="0"/>
                        <a:t>Desempeño profesional</a:t>
                      </a:r>
                    </a:p>
                  </a:txBody>
                  <a:tcPr/>
                </a:tc>
                <a:tc>
                  <a:txBody>
                    <a:bodyPr/>
                    <a:lstStyle/>
                    <a:p>
                      <a:pPr algn="just"/>
                      <a:r>
                        <a:rPr lang="es-MX" dirty="0" smtClean="0"/>
                        <a:t>Tasas de ocupación</a:t>
                      </a:r>
                      <a:r>
                        <a:rPr lang="es-MX" baseline="0" dirty="0" smtClean="0"/>
                        <a:t> y desempleo</a:t>
                      </a:r>
                    </a:p>
                    <a:p>
                      <a:pPr algn="just"/>
                      <a:endParaRPr lang="es-MX" baseline="0" dirty="0" smtClean="0"/>
                    </a:p>
                    <a:p>
                      <a:pPr algn="just"/>
                      <a:r>
                        <a:rPr lang="es-MX" baseline="0" dirty="0" smtClean="0"/>
                        <a:t>Incorporaciónal trabajo (tiempos y medios</a:t>
                      </a:r>
                    </a:p>
                    <a:p>
                      <a:pPr algn="just"/>
                      <a:r>
                        <a:rPr lang="es-MX" baseline="0" dirty="0" smtClean="0"/>
                        <a:t>Salarios y cargo</a:t>
                      </a:r>
                    </a:p>
                  </a:txBody>
                  <a:tcPr/>
                </a:tc>
                <a:tc>
                  <a:txBody>
                    <a:bodyPr/>
                    <a:lstStyle/>
                    <a:p>
                      <a:pPr algn="just"/>
                      <a:r>
                        <a:rPr lang="es-MX" dirty="0" smtClean="0"/>
                        <a:t>Desarrollo</a:t>
                      </a:r>
                      <a:r>
                        <a:rPr lang="es-MX" baseline="0" dirty="0" smtClean="0"/>
                        <a:t> de habilidades: identficación y solución de problemas</a:t>
                      </a:r>
                    </a:p>
                    <a:p>
                      <a:pPr algn="just"/>
                      <a:r>
                        <a:rPr lang="es-MX" baseline="0" dirty="0" smtClean="0"/>
                        <a:t>Manejo de software</a:t>
                      </a:r>
                    </a:p>
                    <a:p>
                      <a:pPr algn="just"/>
                      <a:r>
                        <a:rPr lang="es-MX" baseline="0" dirty="0" smtClean="0"/>
                        <a:t>Prácticas profesionales y de laboratorio</a:t>
                      </a:r>
                      <a:endParaRPr lang="es-MX" dirty="0"/>
                    </a:p>
                  </a:txBody>
                  <a:tcPr/>
                </a:tc>
                <a:tc vMerge="1">
                  <a:txBody>
                    <a:bodyPr/>
                    <a:lstStyle/>
                    <a:p>
                      <a:endParaRPr lang="es-MX" dirty="0"/>
                    </a:p>
                  </a:txBody>
                  <a:tcPr/>
                </a:tc>
              </a:tr>
              <a:tr h="1163253">
                <a:tc vMerge="1">
                  <a:txBody>
                    <a:bodyPr/>
                    <a:lstStyle/>
                    <a:p>
                      <a:endParaRPr lang="es-MX" dirty="0"/>
                    </a:p>
                  </a:txBody>
                  <a:tcPr/>
                </a:tc>
                <a:tc>
                  <a:txBody>
                    <a:bodyPr/>
                    <a:lstStyle/>
                    <a:p>
                      <a:pPr algn="just"/>
                      <a:r>
                        <a:rPr lang="es-MX" baseline="0" dirty="0" smtClean="0"/>
                        <a:t>Ubicación en el mercado laboral: sector económico</a:t>
                      </a:r>
                    </a:p>
                  </a:txBody>
                  <a:tcPr/>
                </a:tc>
                <a:tc>
                  <a:txBody>
                    <a:bodyPr/>
                    <a:lstStyle/>
                    <a:p>
                      <a:pPr algn="just"/>
                      <a:r>
                        <a:rPr lang="es-MX" dirty="0" smtClean="0"/>
                        <a:t>Orientación: </a:t>
                      </a:r>
                    </a:p>
                    <a:p>
                      <a:pPr algn="just"/>
                      <a:r>
                        <a:rPr lang="es-MX" dirty="0" smtClean="0"/>
                        <a:t>a) valorativa</a:t>
                      </a:r>
                    </a:p>
                    <a:p>
                      <a:pPr algn="just"/>
                      <a:r>
                        <a:rPr lang="es-MX" dirty="0" smtClean="0"/>
                        <a:t>b) ocupacional</a:t>
                      </a:r>
                      <a:endParaRPr lang="es-MX" dirty="0"/>
                    </a:p>
                  </a:txBody>
                  <a:tcPr/>
                </a:tc>
                <a:tc vMerge="1">
                  <a:txBody>
                    <a:bodyPr/>
                    <a:lstStyle/>
                    <a:p>
                      <a:endParaRPr lang="es-MX" dirty="0"/>
                    </a:p>
                  </a:txBody>
                  <a:tcPr/>
                </a:tc>
              </a:tr>
              <a:tr h="894810">
                <a:tc vMerge="1">
                  <a:txBody>
                    <a:bodyPr/>
                    <a:lstStyle/>
                    <a:p>
                      <a:endParaRPr lang="es-MX" dirty="0"/>
                    </a:p>
                  </a:txBody>
                  <a:tcPr vert="wordArtVert"/>
                </a:tc>
                <a:tc>
                  <a:txBody>
                    <a:bodyPr/>
                    <a:lstStyle/>
                    <a:p>
                      <a:pPr algn="just"/>
                      <a:endParaRPr lang="es-MX" dirty="0" smtClean="0"/>
                    </a:p>
                    <a:p>
                      <a:pPr algn="just"/>
                      <a:r>
                        <a:rPr lang="es-MX" baseline="0" dirty="0" smtClean="0"/>
                        <a:t>actividades; exigencias; satisfacción con el trabajo</a:t>
                      </a:r>
                      <a:endParaRPr lang="es-MX" dirty="0" smtClean="0"/>
                    </a:p>
                  </a:txBody>
                  <a:tcPr/>
                </a:tc>
                <a:tc rowSpan="4">
                  <a:txBody>
                    <a:bodyPr/>
                    <a:lstStyle/>
                    <a:p>
                      <a:pPr algn="just"/>
                      <a:r>
                        <a:rPr lang="es-MX" dirty="0" smtClean="0"/>
                        <a:t>Factores involucrados en la formación:</a:t>
                      </a:r>
                    </a:p>
                    <a:p>
                      <a:pPr marL="342900" indent="-342900" algn="just">
                        <a:buAutoNum type="alphaLcParenR"/>
                      </a:pPr>
                      <a:r>
                        <a:rPr lang="es-MX" baseline="0" dirty="0" smtClean="0"/>
                        <a:t>Docente</a:t>
                      </a:r>
                    </a:p>
                    <a:p>
                      <a:pPr marL="342900" indent="-342900" algn="just">
                        <a:buAutoNum type="alphaLcParenR"/>
                      </a:pPr>
                      <a:r>
                        <a:rPr lang="es-MX" dirty="0" err="1" smtClean="0"/>
                        <a:t>Org</a:t>
                      </a:r>
                      <a:r>
                        <a:rPr lang="es-MX" dirty="0" smtClean="0"/>
                        <a:t>. Académica</a:t>
                      </a:r>
                    </a:p>
                    <a:p>
                      <a:pPr marL="342900" indent="-342900" algn="just">
                        <a:buAutoNum type="alphaLcParenR"/>
                      </a:pPr>
                      <a:r>
                        <a:rPr lang="es-MX" dirty="0" err="1" smtClean="0"/>
                        <a:t>Org</a:t>
                      </a:r>
                      <a:r>
                        <a:rPr lang="es-MX" dirty="0" smtClean="0"/>
                        <a:t>. </a:t>
                      </a:r>
                      <a:r>
                        <a:rPr lang="es-MX" baseline="0" dirty="0" smtClean="0"/>
                        <a:t> Institucional.</a:t>
                      </a:r>
                    </a:p>
                    <a:p>
                      <a:pPr marL="342900" indent="-342900" algn="just">
                        <a:buAutoNum type="alphaLcParenR"/>
                      </a:pPr>
                      <a:endParaRPr lang="es-MX" baseline="0" dirty="0" smtClean="0"/>
                    </a:p>
                    <a:p>
                      <a:pPr marL="0" indent="0" algn="just">
                        <a:buNone/>
                      </a:pPr>
                      <a:r>
                        <a:rPr lang="es-MX" baseline="0" dirty="0" smtClean="0"/>
                        <a:t>Satisfacción con institución</a:t>
                      </a:r>
                    </a:p>
                    <a:p>
                      <a:pPr marL="0" indent="0" algn="just">
                        <a:buNone/>
                      </a:pPr>
                      <a:r>
                        <a:rPr lang="es-MX" baseline="0" dirty="0" smtClean="0"/>
                        <a:t>Satisfacción con carrera</a:t>
                      </a:r>
                      <a:endParaRPr lang="es-MX" dirty="0" smtClean="0"/>
                    </a:p>
                  </a:txBody>
                  <a:tcPr/>
                </a:tc>
                <a:tc vMerge="1">
                  <a:txBody>
                    <a:bodyPr/>
                    <a:lstStyle/>
                    <a:p>
                      <a:endParaRPr lang="es-MX" dirty="0"/>
                    </a:p>
                  </a:txBody>
                  <a:tcPr/>
                </a:tc>
              </a:tr>
              <a:tr h="384122">
                <a:tc vMerge="1">
                  <a:txBody>
                    <a:bodyPr/>
                    <a:lstStyle/>
                    <a:p>
                      <a:endParaRPr lang="es-MX" dirty="0"/>
                    </a:p>
                  </a:txBody>
                  <a:tcPr vert="wordArtVert"/>
                </a:tc>
                <a:tc>
                  <a:txBody>
                    <a:bodyPr/>
                    <a:lstStyle/>
                    <a:p>
                      <a:pPr algn="just"/>
                      <a:r>
                        <a:rPr lang="es-MX" dirty="0" smtClean="0"/>
                        <a:t>Posición jerárquica</a:t>
                      </a:r>
                      <a:endParaRPr lang="es-MX" dirty="0"/>
                    </a:p>
                  </a:txBody>
                  <a:tcPr/>
                </a:tc>
                <a:tc vMerge="1">
                  <a:txBody>
                    <a:bodyPr/>
                    <a:lstStyle/>
                    <a:p>
                      <a:pPr algn="just"/>
                      <a:endParaRPr lang="es-MX" dirty="0"/>
                    </a:p>
                  </a:txBody>
                  <a:tcPr/>
                </a:tc>
                <a:tc vMerge="1">
                  <a:txBody>
                    <a:bodyPr/>
                    <a:lstStyle/>
                    <a:p>
                      <a:endParaRPr lang="es-MX" dirty="0"/>
                    </a:p>
                  </a:txBody>
                  <a:tcPr/>
                </a:tc>
              </a:tr>
              <a:tr h="626367">
                <a:tc rowSpan="2">
                  <a:txBody>
                    <a:bodyPr/>
                    <a:lstStyle/>
                    <a:p>
                      <a:r>
                        <a:rPr lang="es-MX" dirty="0" smtClean="0"/>
                        <a:t>trayectoria</a:t>
                      </a:r>
                      <a:endParaRPr lang="es-MX" dirty="0"/>
                    </a:p>
                  </a:txBody>
                  <a:tcPr/>
                </a:tc>
                <a:tc>
                  <a:txBody>
                    <a:bodyPr/>
                    <a:lstStyle/>
                    <a:p>
                      <a:pPr algn="just"/>
                      <a:r>
                        <a:rPr lang="es-MX" dirty="0" smtClean="0"/>
                        <a:t>Continuación de estudios</a:t>
                      </a:r>
                    </a:p>
                    <a:p>
                      <a:pPr algn="just"/>
                      <a:r>
                        <a:rPr lang="es-MX" dirty="0" smtClean="0"/>
                        <a:t>Formación de redes</a:t>
                      </a:r>
                      <a:endParaRPr lang="es-MX" dirty="0"/>
                    </a:p>
                  </a:txBody>
                  <a:tcPr/>
                </a:tc>
                <a:tc vMerge="1">
                  <a:txBody>
                    <a:bodyPr/>
                    <a:lstStyle/>
                    <a:p>
                      <a:pPr algn="just"/>
                      <a:endParaRPr lang="es-MX" dirty="0"/>
                    </a:p>
                  </a:txBody>
                  <a:tcPr/>
                </a:tc>
                <a:tc vMerge="1">
                  <a:txBody>
                    <a:bodyPr/>
                    <a:lstStyle/>
                    <a:p>
                      <a:endParaRPr lang="es-MX" dirty="0"/>
                    </a:p>
                  </a:txBody>
                  <a:tcPr/>
                </a:tc>
              </a:tr>
              <a:tr h="626367">
                <a:tc vMerge="1">
                  <a:txBody>
                    <a:bodyPr/>
                    <a:lstStyle/>
                    <a:p>
                      <a:endParaRPr lang="es-MX" dirty="0"/>
                    </a:p>
                  </a:txBody>
                  <a:tcPr vert="wordArtVert"/>
                </a:tc>
                <a:tc>
                  <a:txBody>
                    <a:bodyPr/>
                    <a:lstStyle/>
                    <a:p>
                      <a:pPr algn="just"/>
                      <a:r>
                        <a:rPr lang="es-MX" dirty="0" smtClean="0"/>
                        <a:t>Mecanismos de</a:t>
                      </a:r>
                      <a:r>
                        <a:rPr lang="es-MX" baseline="0" dirty="0" smtClean="0"/>
                        <a:t> vinculación y entrada al mercado laboral.</a:t>
                      </a:r>
                      <a:endParaRPr lang="es-MX" dirty="0"/>
                    </a:p>
                  </a:txBody>
                  <a:tcPr/>
                </a:tc>
                <a:tc vMerge="1">
                  <a:txBody>
                    <a:bodyPr/>
                    <a:lstStyle/>
                    <a:p>
                      <a:pPr algn="just"/>
                      <a:endParaRPr lang="es-MX" dirty="0"/>
                    </a:p>
                  </a:txBody>
                  <a:tcPr/>
                </a:tc>
                <a:tc vMerge="1">
                  <a:txBody>
                    <a:bodyPr/>
                    <a:lstStyle/>
                    <a:p>
                      <a:endParaRPr lang="es-MX" dirty="0"/>
                    </a:p>
                  </a:txBody>
                  <a:tcPr/>
                </a:tc>
              </a:tr>
              <a:tr h="1431696">
                <a:tc>
                  <a:txBody>
                    <a:bodyPr/>
                    <a:lstStyle/>
                    <a:p>
                      <a:r>
                        <a:rPr lang="es-MX" dirty="0" smtClean="0"/>
                        <a:t>educativa</a:t>
                      </a:r>
                      <a:endParaRPr lang="es-MX" dirty="0"/>
                    </a:p>
                  </a:txBody>
                  <a:tcPr/>
                </a:tc>
                <a:tc>
                  <a:txBody>
                    <a:bodyPr/>
                    <a:lstStyle/>
                    <a:p>
                      <a:pPr algn="just"/>
                      <a:r>
                        <a:rPr lang="es-MX" dirty="0" smtClean="0"/>
                        <a:t>Estudios</a:t>
                      </a:r>
                      <a:r>
                        <a:rPr lang="es-MX" baseline="0" dirty="0" smtClean="0"/>
                        <a:t>: Egresados y Opinión de empleadores.</a:t>
                      </a:r>
                      <a:endParaRPr lang="es-MX" dirty="0"/>
                    </a:p>
                  </a:txBody>
                  <a:tcPr/>
                </a:tc>
                <a:tc>
                  <a:txBody>
                    <a:bodyPr/>
                    <a:lstStyle/>
                    <a:p>
                      <a:pPr algn="just"/>
                      <a:r>
                        <a:rPr lang="es-MX" dirty="0" smtClean="0"/>
                        <a:t>Estudios: Egresados, Opinión de Empleadores y Especialistas y Análisis de los Planes</a:t>
                      </a:r>
                      <a:r>
                        <a:rPr lang="es-MX" baseline="0" dirty="0" smtClean="0"/>
                        <a:t> de Estudio y la Organización Académica.</a:t>
                      </a:r>
                      <a:endParaRPr lang="es-MX" dirty="0"/>
                    </a:p>
                  </a:txBody>
                  <a:tcPr/>
                </a:tc>
                <a:tc>
                  <a:txBody>
                    <a:bodyPr/>
                    <a:lstStyle/>
                    <a:p>
                      <a:pPr algn="just"/>
                      <a:r>
                        <a:rPr lang="es-MX" dirty="0" smtClean="0"/>
                        <a:t>Todos los estudios</a:t>
                      </a:r>
                      <a:endParaRPr lang="es-MX" dirty="0"/>
                    </a:p>
                  </a:txBody>
                  <a:tcPr/>
                </a:tc>
              </a:tr>
            </a:tbl>
          </a:graphicData>
        </a:graphic>
      </p:graphicFrame>
      <p:sp>
        <p:nvSpPr>
          <p:cNvPr id="4" name="Marcador de número de diapositiva 3"/>
          <p:cNvSpPr>
            <a:spLocks noGrp="1"/>
          </p:cNvSpPr>
          <p:nvPr>
            <p:ph type="sldNum" sz="quarter" idx="12"/>
          </p:nvPr>
        </p:nvSpPr>
        <p:spPr/>
        <p:txBody>
          <a:bodyPr/>
          <a:lstStyle/>
          <a:p>
            <a:fld id="{053CBB4E-545C-4E6B-B875-BEB7C5B32892}" type="slidenum">
              <a:rPr lang="es-MX" smtClean="0"/>
              <a:pPr/>
              <a:t>13</a:t>
            </a:fld>
            <a:endParaRPr lang="es-MX"/>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95536" y="548680"/>
            <a:ext cx="8424936" cy="6048672"/>
          </a:xfrm>
        </p:spPr>
        <p:txBody>
          <a:bodyPr/>
          <a:lstStyle/>
          <a:p>
            <a:pPr algn="just">
              <a:buNone/>
            </a:pPr>
            <a:r>
              <a:rPr lang="es-MX" dirty="0" smtClean="0"/>
              <a:t>	Esquema básico de estudio egresados</a:t>
            </a:r>
          </a:p>
          <a:p>
            <a:pPr algn="just">
              <a:buNone/>
            </a:pPr>
            <a:endParaRPr lang="es-MX" dirty="0" smtClean="0"/>
          </a:p>
          <a:p>
            <a:pPr algn="just">
              <a:buNone/>
            </a:pPr>
            <a:r>
              <a:rPr lang="es-MX" dirty="0" smtClean="0"/>
              <a:t>En la perspectiva de toma de decisiones y de diseño de políticas estratégicas de carácter institucional el consenso es: </a:t>
            </a:r>
          </a:p>
          <a:p>
            <a:endParaRPr lang="es-MX" dirty="0"/>
          </a:p>
        </p:txBody>
      </p:sp>
      <p:sp>
        <p:nvSpPr>
          <p:cNvPr id="4" name="3 Rectángulo"/>
          <p:cNvSpPr/>
          <p:nvPr/>
        </p:nvSpPr>
        <p:spPr>
          <a:xfrm>
            <a:off x="899592" y="3356992"/>
            <a:ext cx="7344816"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smtClean="0">
                <a:solidFill>
                  <a:schemeClr val="tx1"/>
                </a:solidFill>
              </a:rPr>
              <a:t>La evaluación de la calidad también está en relación con la posición y el desempeño profesional que logran los egresados en el mercado de trabajo. </a:t>
            </a:r>
          </a:p>
          <a:p>
            <a:pPr algn="ctr"/>
            <a:endParaRPr lang="es-MX" sz="2000" b="1" dirty="0" smtClean="0">
              <a:solidFill>
                <a:schemeClr val="tx1"/>
              </a:solidFill>
            </a:endParaRPr>
          </a:p>
          <a:p>
            <a:pPr algn="ctr"/>
            <a:endParaRPr lang="es-MX" sz="2000" b="1" dirty="0" smtClean="0">
              <a:solidFill>
                <a:schemeClr val="tx1"/>
              </a:solidFill>
            </a:endParaRPr>
          </a:p>
          <a:p>
            <a:pPr algn="ctr"/>
            <a:r>
              <a:rPr lang="es-MX" sz="2000" b="1" u="sng" dirty="0" smtClean="0">
                <a:solidFill>
                  <a:schemeClr val="tx1"/>
                </a:solidFill>
              </a:rPr>
              <a:t>Por tanto: podemos tomar al mercado profesional como un sistema de información</a:t>
            </a:r>
          </a:p>
          <a:p>
            <a:endParaRPr lang="es-MX" dirty="0" smtClean="0"/>
          </a:p>
          <a:p>
            <a:r>
              <a:rPr lang="es-MX" dirty="0" smtClean="0"/>
              <a:t> </a:t>
            </a:r>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14</a:t>
            </a:fld>
            <a:endParaRPr lang="es-MX"/>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0"/>
            <a:ext cx="8712968" cy="1188368"/>
          </a:xfrm>
        </p:spPr>
        <p:txBody>
          <a:bodyPr>
            <a:normAutofit/>
          </a:bodyPr>
          <a:lstStyle/>
          <a:p>
            <a:r>
              <a:rPr lang="es-MX" dirty="0" smtClean="0"/>
              <a:t> </a:t>
            </a:r>
            <a:r>
              <a:rPr lang="es-MX" sz="2200" dirty="0" smtClean="0"/>
              <a:t>El Mercado Laboral y la información que nos proporciona estudio de egresados:</a:t>
            </a:r>
            <a:endParaRPr lang="es-MX" sz="2200" dirty="0"/>
          </a:p>
        </p:txBody>
      </p:sp>
      <p:sp>
        <p:nvSpPr>
          <p:cNvPr id="3" name="2 Marcador de contenido"/>
          <p:cNvSpPr>
            <a:spLocks noGrp="1"/>
          </p:cNvSpPr>
          <p:nvPr>
            <p:ph sz="quarter" idx="1"/>
          </p:nvPr>
        </p:nvSpPr>
        <p:spPr>
          <a:xfrm>
            <a:off x="179512" y="1600200"/>
            <a:ext cx="8712968" cy="4525963"/>
          </a:xfrm>
        </p:spPr>
        <p:txBody>
          <a:bodyPr/>
          <a:lstStyle/>
          <a:p>
            <a:pPr algn="just">
              <a:buNone/>
            </a:pPr>
            <a:endParaRPr lang="es-MX" dirty="0" smtClean="0"/>
          </a:p>
          <a:p>
            <a:pPr algn="just">
              <a:buNone/>
            </a:pPr>
            <a:r>
              <a:rPr lang="es-MX" sz="2800" dirty="0" smtClean="0"/>
              <a:t>1.- Dice:  </a:t>
            </a:r>
          </a:p>
          <a:p>
            <a:pPr algn="just"/>
            <a:r>
              <a:rPr lang="es-MX" sz="2800" dirty="0" smtClean="0"/>
              <a:t>cuál es la recepción de nuestros egresados y con qué ritmo se incorporan:</a:t>
            </a:r>
          </a:p>
          <a:p>
            <a:pPr algn="just">
              <a:buNone/>
            </a:pPr>
            <a:endParaRPr lang="es-MX" dirty="0" smtClean="0"/>
          </a:p>
          <a:p>
            <a:pPr lvl="1" algn="just"/>
            <a:r>
              <a:rPr lang="es-MX" sz="2800" dirty="0" smtClean="0"/>
              <a:t>Conexión entre perfiles de formación profesional y de las IES y el mundo del trabajo.</a:t>
            </a:r>
          </a:p>
          <a:p>
            <a:pPr lvl="1" algn="just"/>
            <a:r>
              <a:rPr lang="es-MX" sz="2800" dirty="0" smtClean="0"/>
              <a:t>Analizar la validez de opiniones (desmitifica o confirma los comentarios y rumores)</a:t>
            </a:r>
          </a:p>
          <a:p>
            <a:pPr lvl="1" algn="just"/>
            <a:endParaRPr lang="es-MX" dirty="0" smtClean="0"/>
          </a:p>
          <a:p>
            <a:pPr lvl="1" algn="just"/>
            <a:endParaRPr lang="es-MX" dirty="0" smtClean="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15</a:t>
            </a:fld>
            <a:endParaRPr lang="es-MX"/>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692696"/>
            <a:ext cx="8363272" cy="5433467"/>
          </a:xfrm>
        </p:spPr>
        <p:txBody>
          <a:bodyPr/>
          <a:lstStyle/>
          <a:p>
            <a:pPr marL="0" indent="0">
              <a:buNone/>
            </a:pPr>
            <a:r>
              <a:rPr lang="es-MX" dirty="0"/>
              <a:t>Esquema básico de estudio egresados</a:t>
            </a:r>
          </a:p>
          <a:p>
            <a:endParaRPr lang="es-MX" dirty="0" smtClean="0"/>
          </a:p>
          <a:p>
            <a:pPr>
              <a:buNone/>
            </a:pPr>
            <a:r>
              <a:rPr lang="es-MX" sz="2900" dirty="0" smtClean="0"/>
              <a:t>2.-Da </a:t>
            </a:r>
            <a:r>
              <a:rPr lang="es-MX" sz="2900" dirty="0"/>
              <a:t>i</a:t>
            </a:r>
            <a:r>
              <a:rPr lang="es-MX" sz="2900" dirty="0" smtClean="0"/>
              <a:t>nformación cualitativa:</a:t>
            </a:r>
          </a:p>
          <a:p>
            <a:pPr>
              <a:buNone/>
            </a:pPr>
            <a:endParaRPr lang="es-MX" sz="2900" dirty="0" smtClean="0"/>
          </a:p>
          <a:p>
            <a:pPr lvl="1" algn="just"/>
            <a:r>
              <a:rPr lang="es-MX" sz="2900" dirty="0" smtClean="0"/>
              <a:t>La adecuación de la formación académica recibida por el desempeño en los puesto de trabajo en lo que refiere a la adquisición de conocimientos y habilidades.</a:t>
            </a:r>
          </a:p>
          <a:p>
            <a:pPr lvl="1"/>
            <a:r>
              <a:rPr lang="es-MX" sz="2900" dirty="0" smtClean="0"/>
              <a:t>Las exigencias que enfrentan los egresados en sus trabajos.</a:t>
            </a:r>
            <a:endParaRPr lang="es-MX" sz="2900" dirty="0"/>
          </a:p>
        </p:txBody>
      </p:sp>
      <p:sp>
        <p:nvSpPr>
          <p:cNvPr id="4" name="Marcador de número de diapositiva 3"/>
          <p:cNvSpPr>
            <a:spLocks noGrp="1"/>
          </p:cNvSpPr>
          <p:nvPr>
            <p:ph type="sldNum" sz="quarter" idx="12"/>
          </p:nvPr>
        </p:nvSpPr>
        <p:spPr/>
        <p:txBody>
          <a:bodyPr/>
          <a:lstStyle/>
          <a:p>
            <a:fld id="{053CBB4E-545C-4E6B-B875-BEB7C5B32892}" type="slidenum">
              <a:rPr lang="es-MX" smtClean="0"/>
              <a:pPr/>
              <a:t>16</a:t>
            </a:fld>
            <a:endParaRPr lang="es-MX"/>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92500" lnSpcReduction="10000"/>
          </a:bodyPr>
          <a:lstStyle/>
          <a:p>
            <a:pPr algn="just">
              <a:buNone/>
            </a:pPr>
            <a:endParaRPr lang="es-MX" sz="2900" dirty="0" smtClean="0"/>
          </a:p>
          <a:p>
            <a:pPr algn="just">
              <a:buNone/>
            </a:pPr>
            <a:r>
              <a:rPr lang="es-MX" sz="2900" dirty="0" smtClean="0"/>
              <a:t>3.- Brinda: </a:t>
            </a:r>
          </a:p>
          <a:p>
            <a:pPr algn="just"/>
            <a:r>
              <a:rPr lang="es-MX" sz="2900" dirty="0" smtClean="0"/>
              <a:t>El conocimiento sobre la ubicación sectorial y las condiciones laborales típicas de los egresados. **En el detalle por carrera, permite ampliar el conocimiento sobre la situación  de las profesiones del país.</a:t>
            </a:r>
          </a:p>
          <a:p>
            <a:pPr algn="just"/>
            <a:r>
              <a:rPr lang="es-MX" sz="2900" dirty="0" smtClean="0"/>
              <a:t>Información sobre las actividades desarrolladas por los profesionales; las exigencias que enfrentan y la satisfacción con su trabajo</a:t>
            </a:r>
          </a:p>
          <a:p>
            <a:pPr algn="just">
              <a:buNone/>
            </a:pPr>
            <a:endParaRPr lang="es-MX" sz="2900" dirty="0" smtClean="0"/>
          </a:p>
          <a:p>
            <a:pPr algn="just">
              <a:buNone/>
            </a:pPr>
            <a:r>
              <a:rPr lang="es-MX" sz="2900" dirty="0" smtClean="0"/>
              <a:t>Retroalimentación: relaciones diferentes entre IES y egresados.</a:t>
            </a:r>
          </a:p>
          <a:p>
            <a:pPr>
              <a:buNone/>
            </a:pPr>
            <a:endParaRPr lang="es-MX" dirty="0" smtClean="0"/>
          </a:p>
          <a:p>
            <a:pPr>
              <a:buNone/>
            </a:pPr>
            <a:endParaRPr lang="es-MX" dirty="0" smtClean="0"/>
          </a:p>
          <a:p>
            <a:pPr>
              <a:buNone/>
            </a:pPr>
            <a:endParaRPr lang="es-MX" dirty="0"/>
          </a:p>
        </p:txBody>
      </p:sp>
      <p:sp>
        <p:nvSpPr>
          <p:cNvPr id="2" name="CuadroTexto 1"/>
          <p:cNvSpPr txBox="1"/>
          <p:nvPr/>
        </p:nvSpPr>
        <p:spPr>
          <a:xfrm>
            <a:off x="611560" y="116632"/>
            <a:ext cx="7056784" cy="738664"/>
          </a:xfrm>
          <a:prstGeom prst="rect">
            <a:avLst/>
          </a:prstGeom>
          <a:noFill/>
        </p:spPr>
        <p:txBody>
          <a:bodyPr wrap="square" rtlCol="0">
            <a:spAutoFit/>
          </a:bodyPr>
          <a:lstStyle/>
          <a:p>
            <a:r>
              <a:rPr lang="es-MX" sz="2400" dirty="0"/>
              <a:t>Esquema básico de estudio egresados</a:t>
            </a:r>
          </a:p>
          <a:p>
            <a:endParaRPr lang="es-ES"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17</a:t>
            </a:fld>
            <a:endParaRPr lang="es-MX"/>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lnSpcReduction="10000"/>
          </a:bodyPr>
          <a:lstStyle/>
          <a:p>
            <a:pPr algn="just"/>
            <a:endParaRPr lang="es-MX" dirty="0" smtClean="0"/>
          </a:p>
          <a:p>
            <a:pPr algn="just"/>
            <a:r>
              <a:rPr lang="es-MX" sz="2900" dirty="0" smtClean="0"/>
              <a:t>Por su parte, lo que el Mercado Laboral NO puede dar información : </a:t>
            </a:r>
          </a:p>
          <a:p>
            <a:pPr lvl="1" algn="just"/>
            <a:r>
              <a:rPr lang="es-MX" sz="2900" dirty="0" smtClean="0"/>
              <a:t>Sobre el desenvolvimiento de la investigación y la posición que ocupa mundialmente.</a:t>
            </a:r>
          </a:p>
          <a:p>
            <a:pPr lvl="1" algn="just"/>
            <a:r>
              <a:rPr lang="es-MX" sz="2900" dirty="0" smtClean="0"/>
              <a:t>Alcances de la aplicación del conocimiento a la solución de problemas (públicos y disciplinarios)</a:t>
            </a:r>
          </a:p>
          <a:p>
            <a:pPr lvl="1" algn="just"/>
            <a:r>
              <a:rPr lang="es-MX" sz="2900" dirty="0" smtClean="0"/>
              <a:t>Las necesidades futuras de incorporación de conocimiento y desarrollo de habilidades en función de la evolución de la sociedad del conocimiento</a:t>
            </a:r>
          </a:p>
        </p:txBody>
      </p:sp>
      <p:sp>
        <p:nvSpPr>
          <p:cNvPr id="4" name="Marcador de número de diapositiva 3"/>
          <p:cNvSpPr>
            <a:spLocks noGrp="1"/>
          </p:cNvSpPr>
          <p:nvPr>
            <p:ph type="sldNum" sz="quarter" idx="12"/>
          </p:nvPr>
        </p:nvSpPr>
        <p:spPr/>
        <p:txBody>
          <a:bodyPr/>
          <a:lstStyle/>
          <a:p>
            <a:fld id="{053CBB4E-545C-4E6B-B875-BEB7C5B32892}" type="slidenum">
              <a:rPr lang="es-MX" smtClean="0"/>
              <a:pPr/>
              <a:t>18</a:t>
            </a:fld>
            <a:endParaRPr lang="es-MX"/>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Esquema básico de la ANUIES</a:t>
            </a:r>
            <a:endParaRPr lang="es-MX" dirty="0"/>
          </a:p>
        </p:txBody>
      </p:sp>
      <p:sp>
        <p:nvSpPr>
          <p:cNvPr id="3" name="2 Marcador de contenido"/>
          <p:cNvSpPr>
            <a:spLocks noGrp="1"/>
          </p:cNvSpPr>
          <p:nvPr>
            <p:ph sz="quarter" idx="1"/>
          </p:nvPr>
        </p:nvSpPr>
        <p:spPr/>
        <p:txBody>
          <a:bodyPr>
            <a:normAutofit/>
          </a:bodyPr>
          <a:lstStyle/>
          <a:p>
            <a:pPr algn="just"/>
            <a:endParaRPr lang="es-MX" i="1" dirty="0" smtClean="0"/>
          </a:p>
          <a:p>
            <a:pPr algn="just"/>
            <a:r>
              <a:rPr lang="es-MX" i="1" dirty="0" smtClean="0"/>
              <a:t>1998 guía principal para los estudios de egresados en el país</a:t>
            </a:r>
            <a:r>
              <a:rPr lang="es-MX" dirty="0" smtClean="0"/>
              <a:t>. Condesado de propuestas teóricas y metodológicas que fundamentan la realización de la investigación.</a:t>
            </a:r>
          </a:p>
          <a:p>
            <a:pPr algn="just"/>
            <a:endParaRPr lang="es-MX" dirty="0" smtClean="0"/>
          </a:p>
        </p:txBody>
      </p:sp>
      <p:sp>
        <p:nvSpPr>
          <p:cNvPr id="4" name="3 Rectángulo"/>
          <p:cNvSpPr/>
          <p:nvPr/>
        </p:nvSpPr>
        <p:spPr>
          <a:xfrm>
            <a:off x="611560" y="3501008"/>
            <a:ext cx="8136904"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2400" i="1" dirty="0" smtClean="0">
                <a:solidFill>
                  <a:schemeClr val="tx1"/>
                </a:solidFill>
              </a:rPr>
              <a:t>Supuesto: </a:t>
            </a:r>
            <a:r>
              <a:rPr lang="es-MX" sz="2400" dirty="0" smtClean="0">
                <a:solidFill>
                  <a:schemeClr val="tx1"/>
                </a:solidFill>
              </a:rPr>
              <a:t>la calidad de los servicios educativos ofrecidos por las IES está en función de su capacidad para ajustarse a los cambios en los ámbitos disciplinarios y en los perfiles profesionales, así como en las nuevas exigencias de formación profesional que se conforman en el mundo del trabajo al que se enfrentan los egresados</a:t>
            </a:r>
            <a:r>
              <a:rPr lang="es-MX" sz="2000" dirty="0" smtClean="0">
                <a:solidFill>
                  <a:schemeClr val="tx1"/>
                </a:solidFill>
              </a:rPr>
              <a:t>.</a:t>
            </a:r>
            <a:endParaRPr lang="es-MX" sz="2000" i="1" dirty="0">
              <a:solidFill>
                <a:schemeClr val="tx1"/>
              </a:solidFill>
            </a:endParaRPr>
          </a:p>
        </p:txBody>
      </p:sp>
      <p:sp>
        <p:nvSpPr>
          <p:cNvPr id="6" name="Marcador de número de diapositiva 5"/>
          <p:cNvSpPr>
            <a:spLocks noGrp="1"/>
          </p:cNvSpPr>
          <p:nvPr>
            <p:ph type="sldNum" sz="quarter" idx="12"/>
          </p:nvPr>
        </p:nvSpPr>
        <p:spPr/>
        <p:txBody>
          <a:bodyPr/>
          <a:lstStyle/>
          <a:p>
            <a:fld id="{053CBB4E-545C-4E6B-B875-BEB7C5B32892}" type="slidenum">
              <a:rPr lang="es-MX" smtClean="0"/>
              <a:pPr/>
              <a:t>19</a:t>
            </a:fld>
            <a:endParaRPr lang="es-MX"/>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990600"/>
          </a:xfrm>
        </p:spPr>
        <p:txBody>
          <a:bodyPr>
            <a:normAutofit fontScale="90000"/>
          </a:bodyPr>
          <a:lstStyle/>
          <a:p>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dirty="0" smtClean="0"/>
              <a:t/>
            </a:r>
            <a:br>
              <a:rPr lang="es-MX" sz="4900" dirty="0" smtClean="0"/>
            </a:br>
            <a:r>
              <a:rPr lang="es-MX" sz="4900" b="1" dirty="0" smtClean="0"/>
              <a:t>La exposición se divide en:</a:t>
            </a:r>
            <a:r>
              <a:rPr lang="es-MX" dirty="0" smtClean="0"/>
              <a:t/>
            </a:r>
            <a:br>
              <a:rPr lang="es-MX" dirty="0" smtClean="0"/>
            </a:br>
            <a:endParaRPr lang="es-MX" dirty="0"/>
          </a:p>
        </p:txBody>
      </p:sp>
      <p:sp>
        <p:nvSpPr>
          <p:cNvPr id="3" name="2 Marcador de contenido"/>
          <p:cNvSpPr>
            <a:spLocks noGrp="1"/>
          </p:cNvSpPr>
          <p:nvPr>
            <p:ph sz="quarter" idx="1"/>
          </p:nvPr>
        </p:nvSpPr>
        <p:spPr/>
        <p:txBody>
          <a:bodyPr>
            <a:normAutofit/>
          </a:bodyPr>
          <a:lstStyle/>
          <a:p>
            <a:pPr lvl="1" algn="just"/>
            <a:endParaRPr lang="es-MX" sz="2400" dirty="0" smtClean="0"/>
          </a:p>
          <a:p>
            <a:pPr lvl="1" algn="just"/>
            <a:r>
              <a:rPr lang="es-MX" sz="2400" dirty="0" smtClean="0"/>
              <a:t>Los estudios de egresados en el marco de la calidad académica.</a:t>
            </a:r>
          </a:p>
          <a:p>
            <a:pPr lvl="1" algn="just"/>
            <a:r>
              <a:rPr lang="es-MX" sz="2400" dirty="0" smtClean="0"/>
              <a:t>Esquema básico de la ANUIES para el estudio de egresados.</a:t>
            </a:r>
          </a:p>
          <a:p>
            <a:pPr lvl="1" algn="just"/>
            <a:r>
              <a:rPr lang="es-MX" sz="2400" dirty="0" smtClean="0"/>
              <a:t>Diferencia entre el estudio de egresados y el seguimiento de egresados.</a:t>
            </a:r>
          </a:p>
          <a:p>
            <a:pPr lvl="1" algn="just"/>
            <a:r>
              <a:rPr lang="es-MX" sz="2400" dirty="0" smtClean="0"/>
              <a:t>Dimensiones institucional, organizacional y metodológica.</a:t>
            </a:r>
          </a:p>
          <a:p>
            <a:pPr lvl="1" algn="just"/>
            <a:r>
              <a:rPr lang="es-MX" sz="2400" dirty="0" smtClean="0"/>
              <a:t>Resultados de la encuesta aplicada a las IES del CRAM.</a:t>
            </a:r>
            <a:endParaRPr lang="es-MX" sz="24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a:t>
            </a:fld>
            <a:endParaRPr lang="es-MX"/>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dirty="0" smtClean="0"/>
              <a:t>Qué información ofrece el estudio de egresados</a:t>
            </a:r>
            <a:endParaRPr lang="es-MX" sz="2400" dirty="0"/>
          </a:p>
        </p:txBody>
      </p:sp>
      <p:sp>
        <p:nvSpPr>
          <p:cNvPr id="3" name="2 Marcador de contenido"/>
          <p:cNvSpPr>
            <a:spLocks noGrp="1"/>
          </p:cNvSpPr>
          <p:nvPr>
            <p:ph sz="quarter" idx="1"/>
          </p:nvPr>
        </p:nvSpPr>
        <p:spPr/>
        <p:txBody>
          <a:bodyPr/>
          <a:lstStyle/>
          <a:p>
            <a:r>
              <a:rPr lang="es-MX" dirty="0" smtClean="0"/>
              <a:t>En México la información más amplia sobre el mercado laboral de los profesionales está en la ENOE</a:t>
            </a:r>
          </a:p>
          <a:p>
            <a:r>
              <a:rPr lang="es-MX" dirty="0" smtClean="0"/>
              <a:t>Condiciones laborales de profesionales: </a:t>
            </a:r>
            <a:endParaRPr lang="es-MX" dirty="0"/>
          </a:p>
          <a:p>
            <a:pPr marL="0" indent="0">
              <a:buNone/>
            </a:pPr>
            <a:r>
              <a:rPr lang="es-MX" dirty="0" smtClean="0"/>
              <a:t>	- salario y prestaciones</a:t>
            </a:r>
          </a:p>
          <a:p>
            <a:pPr marL="0" indent="0">
              <a:buNone/>
            </a:pPr>
            <a:r>
              <a:rPr lang="es-MX" dirty="0" smtClean="0"/>
              <a:t> 	- condición de ocupación (profesionales, trabajadores 	de la educación, comerciantes, oficinistas, 	funcionarios y directivos</a:t>
            </a:r>
          </a:p>
          <a:p>
            <a:pPr marL="0" indent="0">
              <a:buNone/>
            </a:pPr>
            <a:r>
              <a:rPr lang="es-MX" dirty="0"/>
              <a:t>	</a:t>
            </a:r>
            <a:r>
              <a:rPr lang="es-MX" dirty="0" smtClean="0"/>
              <a:t>-sector económico y tamaño de empresa/institución</a:t>
            </a:r>
          </a:p>
          <a:p>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20</a:t>
            </a:fld>
            <a:endParaRPr lang="es-MX"/>
          </a:p>
        </p:txBody>
      </p:sp>
    </p:spTree>
    <p:extLst>
      <p:ext uri="{BB962C8B-B14F-4D97-AF65-F5344CB8AC3E}">
        <p14:creationId xmlns:p14="http://schemas.microsoft.com/office/powerpoint/2010/main" val="3720708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Ejemplo: análisis desempeño de ingenieros….. Estudio egresados </a:t>
            </a:r>
            <a:endParaRPr lang="es-ES" dirty="0"/>
          </a:p>
        </p:txBody>
      </p:sp>
      <p:sp>
        <p:nvSpPr>
          <p:cNvPr id="3" name="Marcador de contenido 2"/>
          <p:cNvSpPr>
            <a:spLocks noGrp="1"/>
          </p:cNvSpPr>
          <p:nvPr>
            <p:ph sz="quarter" idx="1"/>
          </p:nvPr>
        </p:nvSpPr>
        <p:spPr/>
        <p:txBody>
          <a:bodyPr>
            <a:normAutofit fontScale="92500"/>
          </a:bodyPr>
          <a:lstStyle/>
          <a:p>
            <a:pPr marL="0" indent="0">
              <a:buNone/>
            </a:pPr>
            <a:r>
              <a:rPr lang="es-ES_tradnl" dirty="0"/>
              <a:t>Trabajan principalmente en proyectos de adaptación de tecnologías y muy pocos están relacionados con investigación y desarrollo tecnológico I&amp;D;</a:t>
            </a:r>
          </a:p>
          <a:p>
            <a:pPr marL="0" indent="0">
              <a:buNone/>
            </a:pPr>
            <a:r>
              <a:rPr lang="es-ES_tradnl" dirty="0"/>
              <a:t>Se ocupan en actividades de supervisión, consultoría, mantenimiento y docencia, aunque en ésta última en menor medida. </a:t>
            </a:r>
          </a:p>
          <a:p>
            <a:pPr marL="0" indent="0">
              <a:buNone/>
            </a:pPr>
            <a:r>
              <a:rPr lang="es-ES_tradnl" dirty="0"/>
              <a:t>Su perfil de actividades es profesional mientras que los profesionales de las áreas de ciencias básicas tienen un perfil más académico y muy pocos están dedicados a la aplicación vinculada al desarrollo tecnológico</a:t>
            </a:r>
          </a:p>
          <a:p>
            <a:pPr marL="0" indent="0">
              <a:buNone/>
            </a:pPr>
            <a:r>
              <a:rPr lang="es-ES_tradnl" dirty="0"/>
              <a:t>Persiste la separación entre producción de conocimiento básico, con débil interacción con los contextos de aplicación  </a:t>
            </a:r>
            <a:endParaRPr lang="es-MX" dirty="0"/>
          </a:p>
          <a:p>
            <a:endParaRPr lang="es-ES"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21</a:t>
            </a:fld>
            <a:endParaRPr lang="es-MX"/>
          </a:p>
        </p:txBody>
      </p:sp>
    </p:spTree>
    <p:extLst>
      <p:ext uri="{BB962C8B-B14F-4D97-AF65-F5344CB8AC3E}">
        <p14:creationId xmlns:p14="http://schemas.microsoft.com/office/powerpoint/2010/main" val="854854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4120993583"/>
              </p:ext>
            </p:extLst>
          </p:nvPr>
        </p:nvGraphicFramePr>
        <p:xfrm>
          <a:off x="0" y="0"/>
          <a:ext cx="9324528" cy="9070921"/>
        </p:xfrm>
        <a:graphic>
          <a:graphicData uri="http://schemas.openxmlformats.org/drawingml/2006/table">
            <a:tbl>
              <a:tblPr firstRow="1" bandRow="1">
                <a:tableStyleId>{5C22544A-7EE6-4342-B048-85BDC9FD1C3A}</a:tableStyleId>
              </a:tblPr>
              <a:tblGrid>
                <a:gridCol w="1331640"/>
                <a:gridCol w="3024336"/>
                <a:gridCol w="3024336"/>
                <a:gridCol w="1944216"/>
              </a:tblGrid>
              <a:tr h="626367">
                <a:tc>
                  <a:txBody>
                    <a:bodyPr/>
                    <a:lstStyle/>
                    <a:p>
                      <a:r>
                        <a:rPr lang="es-MX" dirty="0" smtClean="0"/>
                        <a:t>Egresado</a:t>
                      </a:r>
                      <a:endParaRPr lang="es-MX" dirty="0"/>
                    </a:p>
                  </a:txBody>
                  <a:tcPr/>
                </a:tc>
                <a:tc>
                  <a:txBody>
                    <a:bodyPr/>
                    <a:lstStyle/>
                    <a:p>
                      <a:r>
                        <a:rPr lang="es-MX" dirty="0" smtClean="0"/>
                        <a:t>Medición</a:t>
                      </a:r>
                      <a:r>
                        <a:rPr lang="es-MX" baseline="0" dirty="0" smtClean="0"/>
                        <a:t> del Impacto</a:t>
                      </a:r>
                      <a:endParaRPr lang="es-MX" dirty="0"/>
                    </a:p>
                  </a:txBody>
                  <a:tcPr/>
                </a:tc>
                <a:tc>
                  <a:txBody>
                    <a:bodyPr/>
                    <a:lstStyle/>
                    <a:p>
                      <a:r>
                        <a:rPr lang="es-MX" dirty="0" smtClean="0"/>
                        <a:t>Opinión</a:t>
                      </a:r>
                      <a:r>
                        <a:rPr lang="es-MX" baseline="0" dirty="0" smtClean="0"/>
                        <a:t> sobre la Formación</a:t>
                      </a:r>
                      <a:endParaRPr lang="es-MX" dirty="0"/>
                    </a:p>
                  </a:txBody>
                  <a:tcPr/>
                </a:tc>
                <a:tc>
                  <a:txBody>
                    <a:bodyPr/>
                    <a:lstStyle/>
                    <a:p>
                      <a:r>
                        <a:rPr lang="es-MX" dirty="0" smtClean="0"/>
                        <a:t>Recomendación</a:t>
                      </a:r>
                      <a:endParaRPr lang="es-MX" dirty="0"/>
                    </a:p>
                  </a:txBody>
                  <a:tcPr/>
                </a:tc>
              </a:tr>
              <a:tr h="1163253">
                <a:tc>
                  <a:txBody>
                    <a:bodyPr/>
                    <a:lstStyle/>
                    <a:p>
                      <a:r>
                        <a:rPr lang="es-MX" dirty="0" smtClean="0">
                          <a:solidFill>
                            <a:srgbClr val="FF0000"/>
                          </a:solidFill>
                        </a:rPr>
                        <a:t>Rasgos generales:</a:t>
                      </a:r>
                    </a:p>
                    <a:p>
                      <a:r>
                        <a:rPr lang="es-MX" dirty="0" smtClean="0">
                          <a:solidFill>
                            <a:srgbClr val="FF0000"/>
                          </a:solidFill>
                        </a:rPr>
                        <a:t>origen socio-familiar</a:t>
                      </a:r>
                      <a:endParaRPr lang="es-MX" dirty="0">
                        <a:solidFill>
                          <a:srgbClr val="FF0000"/>
                        </a:solidFill>
                      </a:endParaRPr>
                    </a:p>
                  </a:txBody>
                  <a:tcPr/>
                </a:tc>
                <a:tc>
                  <a:txBody>
                    <a:bodyPr/>
                    <a:lstStyle/>
                    <a:p>
                      <a:pPr algn="just"/>
                      <a:r>
                        <a:rPr lang="es-MX" dirty="0" smtClean="0">
                          <a:solidFill>
                            <a:srgbClr val="FF0000"/>
                          </a:solidFill>
                        </a:rPr>
                        <a:t>Ritmos de inserción en el mercado de trabajo (durante estudios y al egreso)</a:t>
                      </a:r>
                      <a:endParaRPr lang="es-MX" dirty="0">
                        <a:solidFill>
                          <a:srgbClr val="FF0000"/>
                        </a:solidFill>
                      </a:endParaRPr>
                    </a:p>
                  </a:txBody>
                  <a:tcPr/>
                </a:tc>
                <a:tc>
                  <a:txBody>
                    <a:bodyPr/>
                    <a:lstStyle/>
                    <a:p>
                      <a:pPr algn="just"/>
                      <a:r>
                        <a:rPr lang="es-MX" dirty="0" smtClean="0">
                          <a:solidFill>
                            <a:srgbClr val="FF0000"/>
                          </a:solidFill>
                        </a:rPr>
                        <a:t>Conocimientos básicos</a:t>
                      </a:r>
                      <a:endParaRPr lang="es-MX" dirty="0">
                        <a:solidFill>
                          <a:srgbClr val="FF0000"/>
                        </a:solidFill>
                      </a:endParaRPr>
                    </a:p>
                  </a:txBody>
                  <a:tcPr/>
                </a:tc>
                <a:tc rowSpan="7">
                  <a:txBody>
                    <a:bodyPr/>
                    <a:lstStyle/>
                    <a:p>
                      <a:endParaRPr lang="es-MX" dirty="0" smtClean="0"/>
                    </a:p>
                    <a:p>
                      <a:endParaRPr lang="es-MX" dirty="0" smtClean="0"/>
                    </a:p>
                    <a:p>
                      <a:endParaRPr lang="es-MX" dirty="0" smtClean="0"/>
                    </a:p>
                    <a:p>
                      <a:endParaRPr lang="es-MX" dirty="0" smtClean="0"/>
                    </a:p>
                    <a:p>
                      <a:pPr algn="just"/>
                      <a:endParaRPr lang="es-MX" dirty="0" smtClean="0"/>
                    </a:p>
                    <a:p>
                      <a:pPr algn="just"/>
                      <a:r>
                        <a:rPr lang="es-MX" dirty="0" smtClean="0">
                          <a:solidFill>
                            <a:srgbClr val="FF0000"/>
                          </a:solidFill>
                        </a:rPr>
                        <a:t>Contenidos y Estructuras</a:t>
                      </a:r>
                      <a:r>
                        <a:rPr lang="es-MX" baseline="0" dirty="0" smtClean="0">
                          <a:solidFill>
                            <a:srgbClr val="FF0000"/>
                          </a:solidFill>
                        </a:rPr>
                        <a:t> de la Formación</a:t>
                      </a:r>
                      <a:endParaRPr lang="es-MX" dirty="0">
                        <a:solidFill>
                          <a:srgbClr val="FF0000"/>
                        </a:solidFill>
                      </a:endParaRPr>
                    </a:p>
                  </a:txBody>
                  <a:tcPr/>
                </a:tc>
              </a:tr>
              <a:tr h="1700139">
                <a:tc rowSpan="4">
                  <a:txBody>
                    <a:bodyPr/>
                    <a:lstStyle/>
                    <a:p>
                      <a:endParaRPr lang="es-MX" dirty="0" smtClean="0"/>
                    </a:p>
                    <a:p>
                      <a:r>
                        <a:rPr lang="es-MX" dirty="0" smtClean="0"/>
                        <a:t>Condicione</a:t>
                      </a:r>
                    </a:p>
                    <a:p>
                      <a:r>
                        <a:rPr lang="es-MX" dirty="0" smtClean="0"/>
                        <a:t>Laborales</a:t>
                      </a:r>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r>
                        <a:rPr lang="es-MX" dirty="0" smtClean="0">
                          <a:solidFill>
                            <a:srgbClr val="FF0000"/>
                          </a:solidFill>
                        </a:rPr>
                        <a:t>Desempeño profesional</a:t>
                      </a:r>
                    </a:p>
                  </a:txBody>
                  <a:tcPr/>
                </a:tc>
                <a:tc>
                  <a:txBody>
                    <a:bodyPr/>
                    <a:lstStyle/>
                    <a:p>
                      <a:pPr algn="just"/>
                      <a:r>
                        <a:rPr lang="es-MX" dirty="0" smtClean="0"/>
                        <a:t>Tasas de ocupación</a:t>
                      </a:r>
                      <a:r>
                        <a:rPr lang="es-MX" baseline="0" dirty="0" smtClean="0"/>
                        <a:t> y desempleo</a:t>
                      </a:r>
                    </a:p>
                    <a:p>
                      <a:pPr algn="just"/>
                      <a:endParaRPr lang="es-MX" baseline="0" dirty="0" smtClean="0"/>
                    </a:p>
                    <a:p>
                      <a:pPr algn="just"/>
                      <a:r>
                        <a:rPr lang="es-MX" baseline="0" dirty="0" smtClean="0">
                          <a:solidFill>
                            <a:srgbClr val="FF0000"/>
                          </a:solidFill>
                        </a:rPr>
                        <a:t>Incorporaciónal trabajo (tiempos y medios)</a:t>
                      </a:r>
                    </a:p>
                    <a:p>
                      <a:pPr algn="just"/>
                      <a:r>
                        <a:rPr lang="es-MX" baseline="0" dirty="0" smtClean="0"/>
                        <a:t>Salarios y cargo</a:t>
                      </a:r>
                    </a:p>
                  </a:txBody>
                  <a:tcPr/>
                </a:tc>
                <a:tc>
                  <a:txBody>
                    <a:bodyPr/>
                    <a:lstStyle/>
                    <a:p>
                      <a:pPr algn="just"/>
                      <a:r>
                        <a:rPr lang="es-MX" dirty="0" smtClean="0">
                          <a:solidFill>
                            <a:srgbClr val="FF0000"/>
                          </a:solidFill>
                        </a:rPr>
                        <a:t>Desarrollo</a:t>
                      </a:r>
                      <a:r>
                        <a:rPr lang="es-MX" baseline="0" dirty="0" smtClean="0">
                          <a:solidFill>
                            <a:srgbClr val="FF0000"/>
                          </a:solidFill>
                        </a:rPr>
                        <a:t> de habilidades: identficación y solución de problemas</a:t>
                      </a:r>
                    </a:p>
                    <a:p>
                      <a:pPr algn="just"/>
                      <a:r>
                        <a:rPr lang="es-MX" baseline="0" dirty="0" smtClean="0">
                          <a:solidFill>
                            <a:srgbClr val="FF0000"/>
                          </a:solidFill>
                        </a:rPr>
                        <a:t>Manejo de software</a:t>
                      </a:r>
                    </a:p>
                    <a:p>
                      <a:pPr algn="just"/>
                      <a:r>
                        <a:rPr lang="es-MX" baseline="0" dirty="0" smtClean="0">
                          <a:solidFill>
                            <a:srgbClr val="FF0000"/>
                          </a:solidFill>
                        </a:rPr>
                        <a:t>Prácticas profesionales y de laboratorio</a:t>
                      </a:r>
                      <a:endParaRPr lang="es-MX" dirty="0">
                        <a:solidFill>
                          <a:srgbClr val="FF0000"/>
                        </a:solidFill>
                      </a:endParaRPr>
                    </a:p>
                  </a:txBody>
                  <a:tcPr/>
                </a:tc>
                <a:tc vMerge="1">
                  <a:txBody>
                    <a:bodyPr/>
                    <a:lstStyle/>
                    <a:p>
                      <a:endParaRPr lang="es-MX" dirty="0"/>
                    </a:p>
                  </a:txBody>
                  <a:tcPr/>
                </a:tc>
              </a:tr>
              <a:tr h="1163253">
                <a:tc vMerge="1">
                  <a:txBody>
                    <a:bodyPr/>
                    <a:lstStyle/>
                    <a:p>
                      <a:endParaRPr lang="es-MX" dirty="0"/>
                    </a:p>
                  </a:txBody>
                  <a:tcPr/>
                </a:tc>
                <a:tc>
                  <a:txBody>
                    <a:bodyPr/>
                    <a:lstStyle/>
                    <a:p>
                      <a:pPr algn="just"/>
                      <a:r>
                        <a:rPr lang="es-MX" baseline="0" dirty="0" smtClean="0"/>
                        <a:t>Ubicación en el mercado laboral: sector económico</a:t>
                      </a:r>
                    </a:p>
                    <a:p>
                      <a:pPr algn="just"/>
                      <a:r>
                        <a:rPr lang="es-MX" baseline="0" dirty="0" smtClean="0"/>
                        <a:t>Tamaño y tipo empresa/institución</a:t>
                      </a:r>
                    </a:p>
                  </a:txBody>
                  <a:tcPr/>
                </a:tc>
                <a:tc>
                  <a:txBody>
                    <a:bodyPr/>
                    <a:lstStyle/>
                    <a:p>
                      <a:pPr algn="just"/>
                      <a:r>
                        <a:rPr lang="es-MX" dirty="0" smtClean="0">
                          <a:solidFill>
                            <a:srgbClr val="FF0000"/>
                          </a:solidFill>
                        </a:rPr>
                        <a:t>Orientación: </a:t>
                      </a:r>
                    </a:p>
                    <a:p>
                      <a:pPr algn="just"/>
                      <a:r>
                        <a:rPr lang="es-MX" dirty="0" smtClean="0">
                          <a:solidFill>
                            <a:srgbClr val="FF0000"/>
                          </a:solidFill>
                        </a:rPr>
                        <a:t>a) valorativa</a:t>
                      </a:r>
                    </a:p>
                    <a:p>
                      <a:pPr algn="just"/>
                      <a:r>
                        <a:rPr lang="es-MX" dirty="0" smtClean="0">
                          <a:solidFill>
                            <a:srgbClr val="FF0000"/>
                          </a:solidFill>
                        </a:rPr>
                        <a:t>b) ocupacional</a:t>
                      </a:r>
                      <a:endParaRPr lang="es-MX" dirty="0">
                        <a:solidFill>
                          <a:srgbClr val="FF0000"/>
                        </a:solidFill>
                      </a:endParaRPr>
                    </a:p>
                  </a:txBody>
                  <a:tcPr/>
                </a:tc>
                <a:tc vMerge="1">
                  <a:txBody>
                    <a:bodyPr/>
                    <a:lstStyle/>
                    <a:p>
                      <a:endParaRPr lang="es-MX" dirty="0"/>
                    </a:p>
                  </a:txBody>
                  <a:tcPr/>
                </a:tc>
              </a:tr>
              <a:tr h="894810">
                <a:tc vMerge="1">
                  <a:txBody>
                    <a:bodyPr/>
                    <a:lstStyle/>
                    <a:p>
                      <a:endParaRPr lang="es-MX" dirty="0"/>
                    </a:p>
                  </a:txBody>
                  <a:tcPr vert="wordArtVert"/>
                </a:tc>
                <a:tc>
                  <a:txBody>
                    <a:bodyPr/>
                    <a:lstStyle/>
                    <a:p>
                      <a:pPr algn="just"/>
                      <a:endParaRPr lang="es-MX" dirty="0" smtClean="0">
                        <a:solidFill>
                          <a:srgbClr val="FF0000"/>
                        </a:solidFill>
                      </a:endParaRPr>
                    </a:p>
                    <a:p>
                      <a:pPr algn="just"/>
                      <a:r>
                        <a:rPr lang="es-MX" baseline="0" dirty="0" smtClean="0">
                          <a:solidFill>
                            <a:srgbClr val="FF0000"/>
                          </a:solidFill>
                        </a:rPr>
                        <a:t>actividades; exigencias; satisfacción con el trabajo</a:t>
                      </a:r>
                      <a:endParaRPr lang="es-MX" dirty="0" smtClean="0">
                        <a:solidFill>
                          <a:srgbClr val="FF0000"/>
                        </a:solidFill>
                      </a:endParaRPr>
                    </a:p>
                  </a:txBody>
                  <a:tcPr/>
                </a:tc>
                <a:tc rowSpan="4">
                  <a:txBody>
                    <a:bodyPr/>
                    <a:lstStyle/>
                    <a:p>
                      <a:pPr algn="just"/>
                      <a:r>
                        <a:rPr lang="es-MX" dirty="0" smtClean="0">
                          <a:solidFill>
                            <a:srgbClr val="FF0000"/>
                          </a:solidFill>
                        </a:rPr>
                        <a:t>Factores involucrados en la formación:</a:t>
                      </a:r>
                    </a:p>
                    <a:p>
                      <a:pPr marL="342900" indent="-342900" algn="just">
                        <a:buAutoNum type="alphaLcParenR"/>
                      </a:pPr>
                      <a:r>
                        <a:rPr lang="es-MX" baseline="0" dirty="0" smtClean="0">
                          <a:solidFill>
                            <a:srgbClr val="FF0000"/>
                          </a:solidFill>
                        </a:rPr>
                        <a:t>Docente</a:t>
                      </a:r>
                    </a:p>
                    <a:p>
                      <a:pPr marL="342900" indent="-342900" algn="just">
                        <a:buAutoNum type="alphaLcParenR"/>
                      </a:pPr>
                      <a:r>
                        <a:rPr lang="es-MX" dirty="0" err="1" smtClean="0">
                          <a:solidFill>
                            <a:srgbClr val="FF0000"/>
                          </a:solidFill>
                        </a:rPr>
                        <a:t>Org</a:t>
                      </a:r>
                      <a:r>
                        <a:rPr lang="es-MX" dirty="0" smtClean="0">
                          <a:solidFill>
                            <a:srgbClr val="FF0000"/>
                          </a:solidFill>
                        </a:rPr>
                        <a:t>. Académica</a:t>
                      </a:r>
                    </a:p>
                    <a:p>
                      <a:pPr marL="342900" indent="-342900" algn="just">
                        <a:buAutoNum type="alphaLcParenR"/>
                      </a:pPr>
                      <a:r>
                        <a:rPr lang="es-MX" dirty="0" err="1" smtClean="0">
                          <a:solidFill>
                            <a:srgbClr val="FF0000"/>
                          </a:solidFill>
                        </a:rPr>
                        <a:t>Org</a:t>
                      </a:r>
                      <a:r>
                        <a:rPr lang="es-MX" dirty="0" smtClean="0">
                          <a:solidFill>
                            <a:srgbClr val="FF0000"/>
                          </a:solidFill>
                        </a:rPr>
                        <a:t>. </a:t>
                      </a:r>
                      <a:r>
                        <a:rPr lang="es-MX" baseline="0" dirty="0" smtClean="0">
                          <a:solidFill>
                            <a:srgbClr val="FF0000"/>
                          </a:solidFill>
                        </a:rPr>
                        <a:t> Institucional.</a:t>
                      </a:r>
                    </a:p>
                    <a:p>
                      <a:pPr marL="342900" indent="-342900" algn="just">
                        <a:buAutoNum type="alphaLcParenR"/>
                      </a:pPr>
                      <a:endParaRPr lang="es-MX" baseline="0" dirty="0" smtClean="0">
                        <a:solidFill>
                          <a:srgbClr val="FF0000"/>
                        </a:solidFill>
                      </a:endParaRPr>
                    </a:p>
                    <a:p>
                      <a:pPr marL="0" indent="0" algn="just">
                        <a:buNone/>
                      </a:pPr>
                      <a:r>
                        <a:rPr lang="es-MX" baseline="0" dirty="0" smtClean="0">
                          <a:solidFill>
                            <a:srgbClr val="FF0000"/>
                          </a:solidFill>
                        </a:rPr>
                        <a:t>Satisfacción con institución</a:t>
                      </a:r>
                    </a:p>
                    <a:p>
                      <a:pPr marL="0" indent="0" algn="just">
                        <a:buNone/>
                      </a:pPr>
                      <a:r>
                        <a:rPr lang="es-MX" baseline="0" dirty="0" smtClean="0">
                          <a:solidFill>
                            <a:srgbClr val="FF0000"/>
                          </a:solidFill>
                        </a:rPr>
                        <a:t>Satisfacción con carrera</a:t>
                      </a:r>
                      <a:endParaRPr lang="es-MX" dirty="0" smtClean="0">
                        <a:solidFill>
                          <a:srgbClr val="FF0000"/>
                        </a:solidFill>
                      </a:endParaRPr>
                    </a:p>
                  </a:txBody>
                  <a:tcPr/>
                </a:tc>
                <a:tc vMerge="1">
                  <a:txBody>
                    <a:bodyPr/>
                    <a:lstStyle/>
                    <a:p>
                      <a:endParaRPr lang="es-MX" dirty="0"/>
                    </a:p>
                  </a:txBody>
                  <a:tcPr/>
                </a:tc>
              </a:tr>
              <a:tr h="384122">
                <a:tc vMerge="1">
                  <a:txBody>
                    <a:bodyPr/>
                    <a:lstStyle/>
                    <a:p>
                      <a:endParaRPr lang="es-MX" dirty="0"/>
                    </a:p>
                  </a:txBody>
                  <a:tcPr vert="wordArtVert"/>
                </a:tc>
                <a:tc>
                  <a:txBody>
                    <a:bodyPr/>
                    <a:lstStyle/>
                    <a:p>
                      <a:pPr algn="just"/>
                      <a:r>
                        <a:rPr lang="es-MX" dirty="0" smtClean="0">
                          <a:solidFill>
                            <a:srgbClr val="FF0000"/>
                          </a:solidFill>
                        </a:rPr>
                        <a:t>Posición jerárquica</a:t>
                      </a:r>
                      <a:endParaRPr lang="es-MX" dirty="0">
                        <a:solidFill>
                          <a:srgbClr val="FF0000"/>
                        </a:solidFill>
                      </a:endParaRPr>
                    </a:p>
                  </a:txBody>
                  <a:tcPr/>
                </a:tc>
                <a:tc vMerge="1">
                  <a:txBody>
                    <a:bodyPr/>
                    <a:lstStyle/>
                    <a:p>
                      <a:pPr algn="just"/>
                      <a:endParaRPr lang="es-MX" dirty="0"/>
                    </a:p>
                  </a:txBody>
                  <a:tcPr/>
                </a:tc>
                <a:tc vMerge="1">
                  <a:txBody>
                    <a:bodyPr/>
                    <a:lstStyle/>
                    <a:p>
                      <a:endParaRPr lang="es-MX" dirty="0"/>
                    </a:p>
                  </a:txBody>
                  <a:tcPr/>
                </a:tc>
              </a:tr>
              <a:tr h="626367">
                <a:tc rowSpan="2">
                  <a:txBody>
                    <a:bodyPr/>
                    <a:lstStyle/>
                    <a:p>
                      <a:r>
                        <a:rPr lang="es-MX" dirty="0" smtClean="0">
                          <a:solidFill>
                            <a:srgbClr val="FF0000"/>
                          </a:solidFill>
                        </a:rPr>
                        <a:t>trayectoria</a:t>
                      </a:r>
                      <a:endParaRPr lang="es-MX" dirty="0">
                        <a:solidFill>
                          <a:srgbClr val="FF0000"/>
                        </a:solidFill>
                      </a:endParaRPr>
                    </a:p>
                  </a:txBody>
                  <a:tcPr/>
                </a:tc>
                <a:tc>
                  <a:txBody>
                    <a:bodyPr/>
                    <a:lstStyle/>
                    <a:p>
                      <a:pPr algn="just"/>
                      <a:r>
                        <a:rPr lang="es-MX" dirty="0" smtClean="0">
                          <a:solidFill>
                            <a:srgbClr val="FF0000"/>
                          </a:solidFill>
                        </a:rPr>
                        <a:t>Continuación de estudios</a:t>
                      </a:r>
                    </a:p>
                    <a:p>
                      <a:pPr algn="just"/>
                      <a:r>
                        <a:rPr lang="es-MX" dirty="0" smtClean="0">
                          <a:solidFill>
                            <a:srgbClr val="FF0000"/>
                          </a:solidFill>
                        </a:rPr>
                        <a:t>Formación de redes</a:t>
                      </a:r>
                      <a:endParaRPr lang="es-MX" dirty="0">
                        <a:solidFill>
                          <a:srgbClr val="FF0000"/>
                        </a:solidFill>
                      </a:endParaRPr>
                    </a:p>
                  </a:txBody>
                  <a:tcPr/>
                </a:tc>
                <a:tc vMerge="1">
                  <a:txBody>
                    <a:bodyPr/>
                    <a:lstStyle/>
                    <a:p>
                      <a:pPr algn="just"/>
                      <a:endParaRPr lang="es-MX" dirty="0"/>
                    </a:p>
                  </a:txBody>
                  <a:tcPr/>
                </a:tc>
                <a:tc vMerge="1">
                  <a:txBody>
                    <a:bodyPr/>
                    <a:lstStyle/>
                    <a:p>
                      <a:endParaRPr lang="es-MX" dirty="0"/>
                    </a:p>
                  </a:txBody>
                  <a:tcPr/>
                </a:tc>
              </a:tr>
              <a:tr h="626367">
                <a:tc vMerge="1">
                  <a:txBody>
                    <a:bodyPr/>
                    <a:lstStyle/>
                    <a:p>
                      <a:endParaRPr lang="es-MX" dirty="0"/>
                    </a:p>
                  </a:txBody>
                  <a:tcPr vert="wordArtVert"/>
                </a:tc>
                <a:tc>
                  <a:txBody>
                    <a:bodyPr/>
                    <a:lstStyle/>
                    <a:p>
                      <a:pPr algn="just"/>
                      <a:r>
                        <a:rPr lang="es-MX" dirty="0" smtClean="0"/>
                        <a:t>Mecanismos de</a:t>
                      </a:r>
                      <a:r>
                        <a:rPr lang="es-MX" baseline="0" dirty="0" smtClean="0"/>
                        <a:t> vinculación y entrada al mercado laboral.</a:t>
                      </a:r>
                      <a:endParaRPr lang="es-MX" dirty="0"/>
                    </a:p>
                  </a:txBody>
                  <a:tcPr/>
                </a:tc>
                <a:tc vMerge="1">
                  <a:txBody>
                    <a:bodyPr/>
                    <a:lstStyle/>
                    <a:p>
                      <a:pPr algn="just"/>
                      <a:endParaRPr lang="es-MX" dirty="0"/>
                    </a:p>
                  </a:txBody>
                  <a:tcPr/>
                </a:tc>
                <a:tc vMerge="1">
                  <a:txBody>
                    <a:bodyPr/>
                    <a:lstStyle/>
                    <a:p>
                      <a:endParaRPr lang="es-MX" dirty="0"/>
                    </a:p>
                  </a:txBody>
                  <a:tcPr/>
                </a:tc>
              </a:tr>
              <a:tr h="1431696">
                <a:tc>
                  <a:txBody>
                    <a:bodyPr/>
                    <a:lstStyle/>
                    <a:p>
                      <a:endParaRPr lang="es-MX" dirty="0"/>
                    </a:p>
                  </a:txBody>
                  <a:tcPr/>
                </a:tc>
                <a:tc>
                  <a:txBody>
                    <a:bodyPr/>
                    <a:lstStyle/>
                    <a:p>
                      <a:pPr algn="just"/>
                      <a:r>
                        <a:rPr lang="es-MX" dirty="0" smtClean="0"/>
                        <a:t>Estudios</a:t>
                      </a:r>
                      <a:r>
                        <a:rPr lang="es-MX" baseline="0" dirty="0" smtClean="0"/>
                        <a:t>: Egresados y Opinión de empleadores.</a:t>
                      </a:r>
                      <a:endParaRPr lang="es-MX" dirty="0"/>
                    </a:p>
                  </a:txBody>
                  <a:tcPr/>
                </a:tc>
                <a:tc>
                  <a:txBody>
                    <a:bodyPr/>
                    <a:lstStyle/>
                    <a:p>
                      <a:pPr algn="just"/>
                      <a:r>
                        <a:rPr lang="es-MX" dirty="0" smtClean="0"/>
                        <a:t>Estudios: Egresados, Opinión de Empleadores y Especialistas y Análisis de los Planes</a:t>
                      </a:r>
                      <a:r>
                        <a:rPr lang="es-MX" baseline="0" dirty="0" smtClean="0"/>
                        <a:t> de Estudio y la Organización Académica.</a:t>
                      </a:r>
                      <a:endParaRPr lang="es-MX" dirty="0"/>
                    </a:p>
                  </a:txBody>
                  <a:tcPr/>
                </a:tc>
                <a:tc>
                  <a:txBody>
                    <a:bodyPr/>
                    <a:lstStyle/>
                    <a:p>
                      <a:pPr algn="just"/>
                      <a:r>
                        <a:rPr lang="es-MX" dirty="0" smtClean="0"/>
                        <a:t>Todos los estudios</a:t>
                      </a:r>
                      <a:endParaRPr lang="es-MX" dirty="0"/>
                    </a:p>
                  </a:txBody>
                  <a:tcPr/>
                </a:tc>
              </a:tr>
            </a:tbl>
          </a:graphicData>
        </a:graphic>
      </p:graphicFrame>
      <p:sp>
        <p:nvSpPr>
          <p:cNvPr id="4" name="Marcador de número de diapositiva 3"/>
          <p:cNvSpPr>
            <a:spLocks noGrp="1"/>
          </p:cNvSpPr>
          <p:nvPr>
            <p:ph type="sldNum" sz="quarter" idx="12"/>
          </p:nvPr>
        </p:nvSpPr>
        <p:spPr/>
        <p:txBody>
          <a:bodyPr/>
          <a:lstStyle/>
          <a:p>
            <a:fld id="{053CBB4E-545C-4E6B-B875-BEB7C5B32892}" type="slidenum">
              <a:rPr lang="es-MX" smtClean="0"/>
              <a:pPr/>
              <a:t>22</a:t>
            </a:fld>
            <a:endParaRPr lang="es-MX"/>
          </a:p>
        </p:txBody>
      </p:sp>
    </p:spTree>
    <p:extLst>
      <p:ext uri="{BB962C8B-B14F-4D97-AF65-F5344CB8AC3E}">
        <p14:creationId xmlns:p14="http://schemas.microsoft.com/office/powerpoint/2010/main" val="84420709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8784976" cy="1196752"/>
          </a:xfrm>
        </p:spPr>
        <p:txBody>
          <a:bodyPr>
            <a:normAutofit fontScale="90000"/>
          </a:bodyPr>
          <a:lstStyle/>
          <a:p>
            <a:r>
              <a:rPr lang="es-MX" sz="3600" dirty="0" smtClean="0"/>
              <a:t>Diferencia entre los estudios de egresados y el seguimiento de egresados</a:t>
            </a:r>
            <a:endParaRPr lang="es-MX" sz="3600" dirty="0"/>
          </a:p>
        </p:txBody>
      </p:sp>
      <p:sp>
        <p:nvSpPr>
          <p:cNvPr id="3" name="2 Marcador de contenido"/>
          <p:cNvSpPr>
            <a:spLocks noGrp="1"/>
          </p:cNvSpPr>
          <p:nvPr>
            <p:ph sz="quarter" idx="1"/>
          </p:nvPr>
        </p:nvSpPr>
        <p:spPr>
          <a:xfrm>
            <a:off x="179512" y="1916832"/>
            <a:ext cx="8784976" cy="4752528"/>
          </a:xfrm>
        </p:spPr>
        <p:txBody>
          <a:bodyPr>
            <a:normAutofit/>
          </a:bodyPr>
          <a:lstStyle/>
          <a:p>
            <a:pPr algn="just">
              <a:buNone/>
            </a:pPr>
            <a:r>
              <a:rPr lang="es-MX" dirty="0" smtClean="0"/>
              <a:t>Estudios de egresados           realización de investigaciones sobre los egresados en un momento en el tiempo.</a:t>
            </a:r>
          </a:p>
          <a:p>
            <a:pPr algn="just">
              <a:buNone/>
            </a:pPr>
            <a:endParaRPr lang="es-MX" dirty="0" smtClean="0"/>
          </a:p>
          <a:p>
            <a:pPr algn="just">
              <a:buNone/>
            </a:pPr>
            <a:r>
              <a:rPr lang="es-MX" dirty="0" smtClean="0"/>
              <a:t>Seguimiento de egresados           seguir longitudinalmente a los egresados y entrevistarlos al menos en dos momentos posterior al egreso </a:t>
            </a:r>
          </a:p>
          <a:p>
            <a:pPr>
              <a:buNone/>
            </a:pPr>
            <a:endParaRPr lang="es-MX" dirty="0" smtClean="0"/>
          </a:p>
          <a:p>
            <a:pPr>
              <a:buNone/>
            </a:pPr>
            <a:r>
              <a:rPr lang="es-MX" dirty="0" smtClean="0"/>
              <a:t> </a:t>
            </a:r>
            <a:endParaRPr lang="es-MX" dirty="0"/>
          </a:p>
        </p:txBody>
      </p:sp>
      <p:sp>
        <p:nvSpPr>
          <p:cNvPr id="4" name="3 Flecha derecha"/>
          <p:cNvSpPr/>
          <p:nvPr/>
        </p:nvSpPr>
        <p:spPr>
          <a:xfrm>
            <a:off x="3779912" y="1988840"/>
            <a:ext cx="79208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Flecha derecha"/>
          <p:cNvSpPr/>
          <p:nvPr/>
        </p:nvSpPr>
        <p:spPr>
          <a:xfrm>
            <a:off x="3851920" y="3284984"/>
            <a:ext cx="936104" cy="4956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Marcador de número de diapositiva 6"/>
          <p:cNvSpPr>
            <a:spLocks noGrp="1"/>
          </p:cNvSpPr>
          <p:nvPr>
            <p:ph type="sldNum" sz="quarter" idx="12"/>
          </p:nvPr>
        </p:nvSpPr>
        <p:spPr/>
        <p:txBody>
          <a:bodyPr/>
          <a:lstStyle/>
          <a:p>
            <a:fld id="{053CBB4E-545C-4E6B-B875-BEB7C5B32892}" type="slidenum">
              <a:rPr lang="es-MX" smtClean="0"/>
              <a:pPr/>
              <a:t>23</a:t>
            </a:fld>
            <a:endParaRPr lang="es-MX"/>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0"/>
            <a:ext cx="8640960" cy="1143000"/>
          </a:xfrm>
        </p:spPr>
        <p:txBody>
          <a:bodyPr>
            <a:normAutofit fontScale="90000"/>
          </a:bodyPr>
          <a:lstStyle/>
          <a:p>
            <a:r>
              <a:rPr lang="es-MX" sz="4000" dirty="0" smtClean="0"/>
              <a:t>Dimensiones para el análisis seguimiento de egresados.</a:t>
            </a:r>
            <a:endParaRPr lang="es-MX" sz="4000" dirty="0"/>
          </a:p>
        </p:txBody>
      </p:sp>
      <p:sp>
        <p:nvSpPr>
          <p:cNvPr id="3" name="2 Marcador de contenido"/>
          <p:cNvSpPr>
            <a:spLocks noGrp="1"/>
          </p:cNvSpPr>
          <p:nvPr>
            <p:ph sz="quarter" idx="1"/>
          </p:nvPr>
        </p:nvSpPr>
        <p:spPr>
          <a:xfrm>
            <a:off x="323528" y="1412776"/>
            <a:ext cx="8568952" cy="5445224"/>
          </a:xfrm>
        </p:spPr>
        <p:txBody>
          <a:bodyPr>
            <a:normAutofit/>
          </a:bodyPr>
          <a:lstStyle/>
          <a:p>
            <a:pPr algn="just"/>
            <a:r>
              <a:rPr lang="es-MX" dirty="0" smtClean="0"/>
              <a:t>Dimensión Institucional: </a:t>
            </a:r>
          </a:p>
          <a:p>
            <a:pPr lvl="1" algn="just"/>
            <a:r>
              <a:rPr lang="es-MX" dirty="0" smtClean="0"/>
              <a:t>Oficina de registro y seguimiento de egresados. </a:t>
            </a:r>
          </a:p>
          <a:p>
            <a:pPr lvl="1" algn="just"/>
            <a:r>
              <a:rPr lang="es-MX" dirty="0" smtClean="0"/>
              <a:t>Personal.</a:t>
            </a:r>
          </a:p>
          <a:p>
            <a:pPr lvl="1" algn="just"/>
            <a:r>
              <a:rPr lang="es-MX" dirty="0" smtClean="0"/>
              <a:t>Infraestructura.</a:t>
            </a:r>
          </a:p>
          <a:p>
            <a:pPr lvl="1" algn="just"/>
            <a:endParaRPr lang="es-MX" dirty="0" smtClean="0"/>
          </a:p>
          <a:p>
            <a:pPr algn="just"/>
            <a:r>
              <a:rPr lang="es-MX" dirty="0" smtClean="0"/>
              <a:t>Dimensión organizacional: </a:t>
            </a:r>
          </a:p>
          <a:p>
            <a:pPr lvl="1" algn="just"/>
            <a:r>
              <a:rPr lang="es-MX" dirty="0" smtClean="0"/>
              <a:t>dinámica interna en la cual se inscriben los estudios de egresados. </a:t>
            </a:r>
          </a:p>
          <a:p>
            <a:pPr lvl="1" algn="just"/>
            <a:r>
              <a:rPr lang="es-MX" dirty="0" smtClean="0"/>
              <a:t>¿Cuál es el funcionamiento de la oficina de egresados? </a:t>
            </a:r>
          </a:p>
          <a:p>
            <a:pPr lvl="1" algn="just"/>
            <a:r>
              <a:rPr lang="es-MX" dirty="0" smtClean="0"/>
              <a:t>¿Qué tipo de vínculos institucionales le sostiene con grupos académicos?</a:t>
            </a:r>
          </a:p>
          <a:p>
            <a:pPr lvl="1" algn="just"/>
            <a:r>
              <a:rPr lang="es-MX" dirty="0" smtClean="0"/>
              <a:t>La información obtenida de los estudios es analizada por los académicos de las IES e incorporada a los planes y programas de estudios</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24</a:t>
            </a:fld>
            <a:endParaRPr lang="es-MX"/>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32656"/>
            <a:ext cx="8229600" cy="6120680"/>
          </a:xfrm>
        </p:spPr>
        <p:txBody>
          <a:bodyPr/>
          <a:lstStyle/>
          <a:p>
            <a:endParaRPr lang="es-MX" dirty="0" smtClean="0"/>
          </a:p>
          <a:p>
            <a:endParaRPr lang="es-MX" sz="4000" dirty="0" smtClean="0"/>
          </a:p>
          <a:p>
            <a:r>
              <a:rPr lang="es-MX" sz="2900" dirty="0" smtClean="0"/>
              <a:t>Dimensión metodológica</a:t>
            </a:r>
          </a:p>
          <a:p>
            <a:pPr lvl="1" algn="just"/>
            <a:r>
              <a:rPr lang="es-MX" sz="2900" dirty="0" smtClean="0"/>
              <a:t>Herramientas que emplean las IES para obtener información sobre sus egresados, características de la muestra, alcance del estudio, grado de aplicabilidad de la metodología.</a:t>
            </a:r>
          </a:p>
          <a:p>
            <a:pPr lvl="1" algn="just"/>
            <a:r>
              <a:rPr lang="es-MX" sz="2900" dirty="0" smtClean="0"/>
              <a:t>Directorios de egresados, mecanismos para actualizar y sistematizar sus directorios, características de los cuestionarios aplicados,  cuestionario ANUIES o mixto.</a:t>
            </a:r>
            <a:endParaRPr lang="es-MX" sz="2900" dirty="0"/>
          </a:p>
        </p:txBody>
      </p:sp>
      <p:sp>
        <p:nvSpPr>
          <p:cNvPr id="4" name="Marcador de número de diapositiva 3"/>
          <p:cNvSpPr>
            <a:spLocks noGrp="1"/>
          </p:cNvSpPr>
          <p:nvPr>
            <p:ph type="sldNum" sz="quarter" idx="12"/>
          </p:nvPr>
        </p:nvSpPr>
        <p:spPr/>
        <p:txBody>
          <a:bodyPr/>
          <a:lstStyle/>
          <a:p>
            <a:fld id="{053CBB4E-545C-4E6B-B875-BEB7C5B32892}" type="slidenum">
              <a:rPr lang="es-MX" smtClean="0"/>
              <a:pPr/>
              <a:t>25</a:t>
            </a:fld>
            <a:endParaRPr lang="es-MX"/>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Resultados de la encuesta aplicada a las IES del CRAM</a:t>
            </a:r>
            <a:endParaRPr lang="es-MX" dirty="0"/>
          </a:p>
        </p:txBody>
      </p:sp>
      <p:sp>
        <p:nvSpPr>
          <p:cNvPr id="3" name="2 Marcador de contenido"/>
          <p:cNvSpPr>
            <a:spLocks noGrp="1"/>
          </p:cNvSpPr>
          <p:nvPr>
            <p:ph sz="quarter" idx="1"/>
          </p:nvPr>
        </p:nvSpPr>
        <p:spPr/>
        <p:txBody>
          <a:bodyPr/>
          <a:lstStyle/>
          <a:p>
            <a:pPr algn="just"/>
            <a:endParaRPr lang="es-MX" sz="3200" dirty="0" smtClean="0"/>
          </a:p>
          <a:p>
            <a:pPr algn="just"/>
            <a:r>
              <a:rPr lang="es-MX" sz="3000" dirty="0" smtClean="0"/>
              <a:t>Se diseñó un cuestionario para las IES del CRAM que exploró sobre los sistemas de seguimiento de egresados en cada institución.</a:t>
            </a:r>
          </a:p>
          <a:p>
            <a:pPr algn="just"/>
            <a:endParaRPr lang="es-MX" sz="3000" dirty="0" smtClean="0"/>
          </a:p>
          <a:p>
            <a:pPr algn="just"/>
            <a:r>
              <a:rPr lang="es-MX" sz="3000" dirty="0" smtClean="0"/>
              <a:t>11 preguntas que buscaron reflejar la situación  en las IES.</a:t>
            </a:r>
          </a:p>
          <a:p>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26</a:t>
            </a:fld>
            <a:endParaRPr lang="es-MX"/>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600" dirty="0" smtClean="0"/>
              <a:t>10 Instituciones respondieron</a:t>
            </a:r>
            <a:endParaRPr lang="es-MX" sz="3600" dirty="0"/>
          </a:p>
        </p:txBody>
      </p:sp>
      <p:sp>
        <p:nvSpPr>
          <p:cNvPr id="3" name="2 Marcador de contenido"/>
          <p:cNvSpPr>
            <a:spLocks noGrp="1"/>
          </p:cNvSpPr>
          <p:nvPr>
            <p:ph sz="quarter" idx="1"/>
          </p:nvPr>
        </p:nvSpPr>
        <p:spPr>
          <a:xfrm>
            <a:off x="395536" y="1340768"/>
            <a:ext cx="8424936" cy="5112568"/>
          </a:xfrm>
        </p:spPr>
        <p:txBody>
          <a:bodyPr>
            <a:normAutofit fontScale="92500" lnSpcReduction="10000"/>
          </a:bodyPr>
          <a:lstStyle/>
          <a:p>
            <a:pPr algn="just"/>
            <a:r>
              <a:rPr lang="es-MX" dirty="0" smtClean="0"/>
              <a:t>Centro de Investigaciones y Estudios Superiores en Antropología Social (CIESAS) </a:t>
            </a:r>
          </a:p>
          <a:p>
            <a:pPr algn="just"/>
            <a:r>
              <a:rPr lang="es-MX" dirty="0" smtClean="0"/>
              <a:t>Facultad Latinoamericana de Ciencias Sociales sede México. FLACSO México </a:t>
            </a:r>
          </a:p>
          <a:p>
            <a:pPr algn="just"/>
            <a:r>
              <a:rPr lang="es-MX" dirty="0" smtClean="0"/>
              <a:t>Universidad Tecnológica de México Tecnológico de Estudios Superiores de Ecatepec </a:t>
            </a:r>
          </a:p>
          <a:p>
            <a:pPr algn="just"/>
            <a:r>
              <a:rPr lang="es-MX" dirty="0" smtClean="0"/>
              <a:t>Universidad Iberoamericana AC </a:t>
            </a:r>
          </a:p>
          <a:p>
            <a:pPr algn="just"/>
            <a:r>
              <a:rPr lang="es-MX" dirty="0" smtClean="0"/>
              <a:t>Instituto Nacional de Bellas Artes y Literatura</a:t>
            </a:r>
          </a:p>
          <a:p>
            <a:pPr algn="just"/>
            <a:r>
              <a:rPr lang="es-MX" b="1" dirty="0" smtClean="0">
                <a:solidFill>
                  <a:srgbClr val="00B050"/>
                </a:solidFill>
              </a:rPr>
              <a:t>Escuela Nacional de Antropología e Historia  </a:t>
            </a:r>
          </a:p>
          <a:p>
            <a:pPr algn="just"/>
            <a:r>
              <a:rPr lang="es-MX" dirty="0" smtClean="0"/>
              <a:t>Centro de Investigación y de Estudios Avanzados del</a:t>
            </a:r>
          </a:p>
          <a:p>
            <a:pPr algn="just"/>
            <a:r>
              <a:rPr lang="es-MX" dirty="0" smtClean="0"/>
              <a:t>Instituto Politécnico Nacional </a:t>
            </a:r>
          </a:p>
          <a:p>
            <a:pPr algn="just"/>
            <a:r>
              <a:rPr lang="es-MX" dirty="0" smtClean="0"/>
              <a:t>Universidad Panamericana </a:t>
            </a:r>
          </a:p>
          <a:p>
            <a:pPr algn="just"/>
            <a:r>
              <a:rPr lang="es-MX" dirty="0" smtClean="0"/>
              <a:t>Universidad Pedagógica Nacional</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27</a:t>
            </a:fld>
            <a:endParaRPr lang="es-MX"/>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4000" dirty="0" smtClean="0"/>
              <a:t>Principales Resultados</a:t>
            </a:r>
            <a:endParaRPr lang="es-MX" sz="4000" dirty="0"/>
          </a:p>
        </p:txBody>
      </p:sp>
      <p:sp>
        <p:nvSpPr>
          <p:cNvPr id="3" name="2 Marcador de contenido"/>
          <p:cNvSpPr>
            <a:spLocks noGrp="1"/>
          </p:cNvSpPr>
          <p:nvPr>
            <p:ph sz="quarter" idx="1"/>
          </p:nvPr>
        </p:nvSpPr>
        <p:spPr>
          <a:xfrm>
            <a:off x="323528" y="1219200"/>
            <a:ext cx="8568952" cy="5090120"/>
          </a:xfrm>
        </p:spPr>
        <p:txBody>
          <a:bodyPr/>
          <a:lstStyle/>
          <a:p>
            <a:pPr algn="just"/>
            <a:endParaRPr lang="es-MX" dirty="0" smtClean="0"/>
          </a:p>
          <a:p>
            <a:pPr algn="just"/>
            <a:r>
              <a:rPr lang="es-MX" dirty="0" smtClean="0"/>
              <a:t>9 de 10 IES que contestaron a la encuesta, aplican algún sistema de seguimiento de egresados.</a:t>
            </a:r>
          </a:p>
          <a:p>
            <a:pPr algn="just"/>
            <a:r>
              <a:rPr lang="es-MX" dirty="0"/>
              <a:t>P</a:t>
            </a:r>
            <a:r>
              <a:rPr lang="es-MX" dirty="0" smtClean="0"/>
              <a:t>eriodicidad de aplicación de encuesta: 2 IES aplican bianual, 4 IES anual y 2 IES por generación.</a:t>
            </a:r>
          </a:p>
          <a:p>
            <a:pPr algn="just"/>
            <a:r>
              <a:rPr lang="es-MX" dirty="0" smtClean="0"/>
              <a:t>Solamente 4 IES cuenta con oficina propia para el desarrollo de actividades confinadas al seguimiento de egresados.</a:t>
            </a:r>
          </a:p>
          <a:p>
            <a:pPr algn="just"/>
            <a:r>
              <a:rPr lang="es-MX" dirty="0" smtClean="0"/>
              <a:t>En todos los casos aplican cuestionario propio.</a:t>
            </a:r>
          </a:p>
          <a:p>
            <a:pPr algn="just"/>
            <a:r>
              <a:rPr lang="es-MX" dirty="0" smtClean="0"/>
              <a:t>8 de 10 IES aplican el cuestionario en línea y su comunicación con los egresados es por la misma vía.</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28</a:t>
            </a:fld>
            <a:endParaRPr lang="es-MX"/>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…..Resultados</a:t>
            </a:r>
            <a:endParaRPr lang="es-MX" dirty="0"/>
          </a:p>
        </p:txBody>
      </p:sp>
      <p:sp>
        <p:nvSpPr>
          <p:cNvPr id="3" name="2 Marcador de contenido"/>
          <p:cNvSpPr>
            <a:spLocks noGrp="1"/>
          </p:cNvSpPr>
          <p:nvPr>
            <p:ph sz="quarter" idx="1"/>
          </p:nvPr>
        </p:nvSpPr>
        <p:spPr/>
        <p:txBody>
          <a:bodyPr/>
          <a:lstStyle/>
          <a:p>
            <a:pPr algn="just"/>
            <a:r>
              <a:rPr lang="es-MX" dirty="0" smtClean="0"/>
              <a:t>Las IES mencionaron con mayor frecuencia que los resultados del seguimiento de egresados los utilizan directivos y evaluadores externos</a:t>
            </a:r>
            <a:r>
              <a:rPr lang="es-MX" dirty="0"/>
              <a:t> </a:t>
            </a:r>
            <a:r>
              <a:rPr lang="es-MX" dirty="0" smtClean="0"/>
              <a:t>y muy poco los jefes intermedios, evaluadores internos o académicos.</a:t>
            </a:r>
          </a:p>
          <a:p>
            <a:pPr algn="just"/>
            <a:endParaRPr lang="es-MX" dirty="0" smtClean="0"/>
          </a:p>
          <a:p>
            <a:pPr algn="just"/>
            <a:r>
              <a:rPr lang="es-MX" dirty="0" smtClean="0"/>
              <a:t>Son pocas las IES que utilizan la información que les da el seguimiento de egresados para la revisión y aprobación de planes de estudio, carreras, posgrados, etc.</a:t>
            </a:r>
          </a:p>
          <a:p>
            <a:endParaRPr lang="es-MX" dirty="0" smtClean="0"/>
          </a:p>
          <a:p>
            <a:r>
              <a:rPr lang="es-MX" dirty="0" smtClean="0"/>
              <a:t>** Para EVALUACIÓN interna NINGUNA IE utiliza los datos del seguimiento de egresados.</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29</a:t>
            </a:fld>
            <a:endParaRPr lang="es-MX"/>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322312208"/>
              </p:ext>
            </p:extLst>
          </p:nvPr>
        </p:nvGraphicFramePr>
        <p:xfrm>
          <a:off x="323528" y="1484784"/>
          <a:ext cx="8640960" cy="4752528"/>
        </p:xfrm>
        <a:graphic>
          <a:graphicData uri="http://schemas.openxmlformats.org/drawingml/2006/table">
            <a:tbl>
              <a:tblPr firstRow="1" bandRow="1">
                <a:tableStyleId>{5C22544A-7EE6-4342-B048-85BDC9FD1C3A}</a:tableStyleId>
              </a:tblPr>
              <a:tblGrid>
                <a:gridCol w="2880320"/>
                <a:gridCol w="2880320"/>
                <a:gridCol w="2880320"/>
              </a:tblGrid>
              <a:tr h="1098198">
                <a:tc>
                  <a:txBody>
                    <a:bodyPr/>
                    <a:lstStyle/>
                    <a:p>
                      <a:pPr algn="ctr"/>
                      <a:r>
                        <a:rPr lang="es-MX" sz="2400" dirty="0" smtClean="0"/>
                        <a:t>Educación Superior (calidad)</a:t>
                      </a:r>
                      <a:endParaRPr lang="es-MX" sz="2400" dirty="0"/>
                    </a:p>
                  </a:txBody>
                  <a:tcPr/>
                </a:tc>
                <a:tc>
                  <a:txBody>
                    <a:bodyPr/>
                    <a:lstStyle/>
                    <a:p>
                      <a:pPr algn="ctr"/>
                      <a:r>
                        <a:rPr lang="es-MX" sz="2400" dirty="0" smtClean="0"/>
                        <a:t>Puentes</a:t>
                      </a:r>
                      <a:endParaRPr lang="es-MX" sz="2400" dirty="0"/>
                    </a:p>
                  </a:txBody>
                  <a:tcPr/>
                </a:tc>
                <a:tc>
                  <a:txBody>
                    <a:bodyPr/>
                    <a:lstStyle/>
                    <a:p>
                      <a:pPr algn="ctr"/>
                      <a:r>
                        <a:rPr lang="es-MX" sz="2400" dirty="0" smtClean="0"/>
                        <a:t>Mundo</a:t>
                      </a:r>
                      <a:r>
                        <a:rPr lang="es-MX" sz="2400" baseline="0" dirty="0" smtClean="0"/>
                        <a:t> del Trabajo</a:t>
                      </a:r>
                      <a:endParaRPr lang="es-MX" sz="2400" dirty="0"/>
                    </a:p>
                  </a:txBody>
                  <a:tcPr/>
                </a:tc>
              </a:tr>
              <a:tr h="3654330">
                <a:tc>
                  <a:txBody>
                    <a:bodyPr/>
                    <a:lstStyle/>
                    <a:p>
                      <a:pPr>
                        <a:buFont typeface="Arial" pitchFamily="34" charset="0"/>
                        <a:buChar char="•"/>
                      </a:pPr>
                      <a:r>
                        <a:rPr lang="es-MX" sz="2000" dirty="0" smtClean="0"/>
                        <a:t>Oferta Educativa</a:t>
                      </a:r>
                    </a:p>
                    <a:p>
                      <a:pPr>
                        <a:buFont typeface="Arial" pitchFamily="34" charset="0"/>
                        <a:buChar char="•"/>
                      </a:pPr>
                      <a:r>
                        <a:rPr lang="es-MX" sz="2000" dirty="0" smtClean="0"/>
                        <a:t>Carreras/posgrados </a:t>
                      </a:r>
                      <a:r>
                        <a:rPr lang="es-MX" sz="2000" baseline="0" dirty="0" smtClean="0"/>
                        <a:t> acreditadas</a:t>
                      </a:r>
                      <a:endParaRPr lang="es-MX" sz="2000" dirty="0" smtClean="0"/>
                    </a:p>
                    <a:p>
                      <a:pPr>
                        <a:buFont typeface="Arial" pitchFamily="34" charset="0"/>
                        <a:buChar char="•"/>
                      </a:pPr>
                      <a:r>
                        <a:rPr lang="es-MX" sz="2000" dirty="0" smtClean="0"/>
                        <a:t>Investigación</a:t>
                      </a:r>
                      <a:r>
                        <a:rPr lang="es-MX" sz="2000" baseline="0" dirty="0" smtClean="0"/>
                        <a:t> básica y aplicada: conocimiento interdisciplinario</a:t>
                      </a:r>
                    </a:p>
                    <a:p>
                      <a:pPr>
                        <a:buFont typeface="Arial" pitchFamily="34" charset="0"/>
                        <a:buChar char="•"/>
                      </a:pPr>
                      <a:r>
                        <a:rPr lang="es-MX" sz="2000" baseline="0" dirty="0" smtClean="0"/>
                        <a:t>Organización académica</a:t>
                      </a:r>
                    </a:p>
                    <a:p>
                      <a:pPr>
                        <a:buFont typeface="Arial" pitchFamily="34" charset="0"/>
                        <a:buChar char="•"/>
                      </a:pPr>
                      <a:r>
                        <a:rPr lang="es-MX" sz="2000" baseline="0" dirty="0" smtClean="0"/>
                        <a:t>Actualización </a:t>
                      </a:r>
                      <a:endParaRPr lang="es-MX" sz="2000" dirty="0"/>
                    </a:p>
                  </a:txBody>
                  <a:tcPr/>
                </a:tc>
                <a:tc>
                  <a:txBody>
                    <a:bodyPr/>
                    <a:lstStyle/>
                    <a:p>
                      <a:pPr marL="342900" indent="-342900">
                        <a:buFont typeface="Arial"/>
                        <a:buChar char="•"/>
                      </a:pPr>
                      <a:r>
                        <a:rPr lang="es-MX" sz="2000" dirty="0" smtClean="0"/>
                        <a:t>Colegios</a:t>
                      </a:r>
                      <a:r>
                        <a:rPr lang="es-MX" sz="2000" baseline="0" dirty="0" smtClean="0"/>
                        <a:t> Profesionales</a:t>
                      </a:r>
                    </a:p>
                    <a:p>
                      <a:pPr marL="342900" indent="-342900">
                        <a:buFont typeface="Arial"/>
                        <a:buChar char="•"/>
                      </a:pPr>
                      <a:r>
                        <a:rPr lang="es-MX" sz="2000" baseline="0" dirty="0" smtClean="0"/>
                        <a:t>Vinculación: a) mundo del trabajo, b) IES</a:t>
                      </a:r>
                    </a:p>
                    <a:p>
                      <a:pPr marL="342900" indent="-342900">
                        <a:buFont typeface="Arial"/>
                        <a:buChar char="•"/>
                      </a:pPr>
                      <a:r>
                        <a:rPr lang="es-MX" sz="2000" baseline="0" dirty="0" smtClean="0"/>
                        <a:t>Estudios/seguimiento de egresados</a:t>
                      </a:r>
                    </a:p>
                    <a:p>
                      <a:pPr marL="342900" indent="-342900">
                        <a:buFont typeface="Arial"/>
                        <a:buChar char="•"/>
                      </a:pPr>
                      <a:r>
                        <a:rPr lang="es-MX" sz="2000" baseline="0" dirty="0" smtClean="0"/>
                        <a:t>Movilidad académica (docentes, estudiantes)</a:t>
                      </a:r>
                    </a:p>
                    <a:p>
                      <a:pPr marL="342900" indent="-342900">
                        <a:buFont typeface="Arial"/>
                        <a:buChar char="•"/>
                      </a:pPr>
                      <a:r>
                        <a:rPr lang="es-MX" sz="2000" baseline="0" dirty="0" smtClean="0"/>
                        <a:t>Mercado laboral</a:t>
                      </a:r>
                      <a:endParaRPr lang="es-MX" sz="2000" dirty="0"/>
                    </a:p>
                  </a:txBody>
                  <a:tcPr/>
                </a:tc>
                <a:tc>
                  <a:txBody>
                    <a:bodyPr/>
                    <a:lstStyle/>
                    <a:p>
                      <a:pPr marL="342900" indent="-342900">
                        <a:buFont typeface="Arial"/>
                        <a:buChar char="•"/>
                      </a:pPr>
                      <a:r>
                        <a:rPr lang="es-MX" sz="2000" dirty="0" smtClean="0"/>
                        <a:t>Empleo</a:t>
                      </a:r>
                      <a:r>
                        <a:rPr lang="es-MX" sz="2000" baseline="0" dirty="0" smtClean="0"/>
                        <a:t> egresados</a:t>
                      </a:r>
                      <a:endParaRPr lang="es-MX" sz="2000" dirty="0" smtClean="0"/>
                    </a:p>
                    <a:p>
                      <a:pPr marL="342900" indent="-342900">
                        <a:buFont typeface="Arial"/>
                        <a:buChar char="•"/>
                      </a:pPr>
                      <a:r>
                        <a:rPr lang="es-MX" sz="2000" dirty="0" smtClean="0"/>
                        <a:t>Respuesta</a:t>
                      </a:r>
                      <a:r>
                        <a:rPr lang="es-MX" sz="2000" baseline="0" dirty="0" smtClean="0"/>
                        <a:t> a retos del mundo productivo (innovación tecnológica)</a:t>
                      </a:r>
                    </a:p>
                    <a:p>
                      <a:pPr marL="342900" indent="-342900">
                        <a:buFont typeface="Arial"/>
                        <a:buChar char="•"/>
                      </a:pPr>
                      <a:r>
                        <a:rPr lang="es-MX" sz="2000" baseline="0" dirty="0" smtClean="0"/>
                        <a:t>Innovación social</a:t>
                      </a:r>
                    </a:p>
                    <a:p>
                      <a:pPr marL="342900" indent="-342900">
                        <a:buFont typeface="Arial"/>
                        <a:buChar char="•"/>
                      </a:pPr>
                      <a:r>
                        <a:rPr lang="es-MX" sz="2000" baseline="0" dirty="0" smtClean="0"/>
                        <a:t>Calidad del empleo y del trabajo</a:t>
                      </a:r>
                      <a:endParaRPr lang="es-MX" sz="2000" dirty="0"/>
                    </a:p>
                  </a:txBody>
                  <a:tcPr/>
                </a:tc>
              </a:tr>
            </a:tbl>
          </a:graphicData>
        </a:graphic>
      </p:graphicFrame>
      <p:sp>
        <p:nvSpPr>
          <p:cNvPr id="3" name="2 Subtítulo"/>
          <p:cNvSpPr txBox="1">
            <a:spLocks/>
          </p:cNvSpPr>
          <p:nvPr/>
        </p:nvSpPr>
        <p:spPr>
          <a:xfrm>
            <a:off x="179512" y="260648"/>
            <a:ext cx="8640960" cy="1080120"/>
          </a:xfrm>
          <a:prstGeom prst="rect">
            <a:avLst/>
          </a:prstGeom>
        </p:spPr>
        <p:txBody>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s-MX" sz="2800" b="0" i="0" u="none" strike="noStrike" kern="1200" cap="none" spc="0" normalizeH="0" baseline="0" noProof="0" dirty="0" smtClean="0">
                <a:ln>
                  <a:noFill/>
                </a:ln>
                <a:solidFill>
                  <a:schemeClr val="tx1"/>
                </a:solidFill>
                <a:effectLst/>
                <a:uLnTx/>
                <a:uFillTx/>
                <a:latin typeface="+mj-lt"/>
                <a:ea typeface="+mn-ea"/>
                <a:cs typeface="+mn-cs"/>
              </a:rPr>
              <a:t>Educación</a:t>
            </a:r>
            <a:r>
              <a:rPr kumimoji="0" lang="es-MX" sz="2800" b="0" i="0" u="none" strike="noStrike" kern="1200" cap="none" spc="0" normalizeH="0" noProof="0" dirty="0" smtClean="0">
                <a:ln>
                  <a:noFill/>
                </a:ln>
                <a:solidFill>
                  <a:schemeClr val="tx1"/>
                </a:solidFill>
                <a:effectLst/>
                <a:uLnTx/>
                <a:uFillTx/>
                <a:latin typeface="+mj-lt"/>
                <a:ea typeface="+mn-ea"/>
                <a:cs typeface="+mn-cs"/>
              </a:rPr>
              <a:t> Superior: Calidad y Mundo del trabajo. En el Siglo XXI</a:t>
            </a:r>
            <a:endParaRPr kumimoji="0" lang="es-MX" sz="2800" b="0" i="0" u="none" strike="noStrike" kern="1200" cap="none" spc="0" normalizeH="0" baseline="0" noProof="0" dirty="0">
              <a:ln>
                <a:noFill/>
              </a:ln>
              <a:solidFill>
                <a:schemeClr val="tx1"/>
              </a:solidFill>
              <a:effectLst/>
              <a:uLnTx/>
              <a:uFillTx/>
              <a:latin typeface="+mj-lt"/>
              <a:ea typeface="+mn-ea"/>
              <a:cs typeface="+mn-cs"/>
            </a:endParaRPr>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3</a:t>
            </a:fld>
            <a:endParaRPr lang="es-MX"/>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Principales problemas que encuentras las IES con el seguimiento de egresados:</a:t>
            </a:r>
            <a:endParaRPr lang="es-MX" dirty="0"/>
          </a:p>
        </p:txBody>
      </p:sp>
      <p:sp>
        <p:nvSpPr>
          <p:cNvPr id="3" name="2 Marcador de contenido"/>
          <p:cNvSpPr>
            <a:spLocks noGrp="1"/>
          </p:cNvSpPr>
          <p:nvPr>
            <p:ph sz="quarter" idx="1"/>
          </p:nvPr>
        </p:nvSpPr>
        <p:spPr/>
        <p:txBody>
          <a:bodyPr/>
          <a:lstStyle/>
          <a:p>
            <a:pPr>
              <a:buNone/>
            </a:pPr>
            <a:endParaRPr lang="es-MX" dirty="0" smtClean="0"/>
          </a:p>
          <a:p>
            <a:pPr lvl="1" algn="just"/>
            <a:r>
              <a:rPr lang="es-MX" sz="2800" dirty="0" smtClean="0"/>
              <a:t>Los alumnos no contestan la encuesta/correos.</a:t>
            </a:r>
          </a:p>
          <a:p>
            <a:pPr lvl="1" algn="just"/>
            <a:r>
              <a:rPr lang="es-MX" sz="2800" dirty="0" smtClean="0"/>
              <a:t>Los alumnos cambian de correo electrónico/actualización de directorios.</a:t>
            </a:r>
          </a:p>
          <a:p>
            <a:pPr lvl="1" algn="just"/>
            <a:r>
              <a:rPr lang="es-MX" sz="2800" dirty="0" smtClean="0"/>
              <a:t>Por el clima de inseguridad del país, los alumnos no quieren responder el cuestionario.</a:t>
            </a:r>
          </a:p>
          <a:p>
            <a:pPr lvl="1" algn="just"/>
            <a:r>
              <a:rPr lang="es-MX" sz="2800" dirty="0" smtClean="0"/>
              <a:t>Falta de recursos (humanos y materiales) para la aplicación del cuestionario y el seguimiento.</a:t>
            </a:r>
          </a:p>
          <a:p>
            <a:pPr lvl="1"/>
            <a:endParaRPr lang="es-MX" sz="28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30</a:t>
            </a:fld>
            <a:endParaRPr lang="es-MX"/>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990600"/>
          </a:xfrm>
        </p:spPr>
        <p:txBody>
          <a:bodyPr/>
          <a:lstStyle/>
          <a:p>
            <a:r>
              <a:rPr lang="es-MX" dirty="0" smtClean="0"/>
              <a:t>CONCLUSIONES</a:t>
            </a:r>
            <a:endParaRPr lang="es-MX" dirty="0"/>
          </a:p>
        </p:txBody>
      </p:sp>
      <p:sp>
        <p:nvSpPr>
          <p:cNvPr id="3" name="2 Marcador de contenido"/>
          <p:cNvSpPr>
            <a:spLocks noGrp="1"/>
          </p:cNvSpPr>
          <p:nvPr>
            <p:ph sz="quarter" idx="1"/>
          </p:nvPr>
        </p:nvSpPr>
        <p:spPr>
          <a:xfrm>
            <a:off x="323528" y="1219200"/>
            <a:ext cx="8496944" cy="5090120"/>
          </a:xfrm>
        </p:spPr>
        <p:txBody>
          <a:bodyPr>
            <a:normAutofit fontScale="92500" lnSpcReduction="20000"/>
          </a:bodyPr>
          <a:lstStyle/>
          <a:p>
            <a:pPr algn="just"/>
            <a:r>
              <a:rPr lang="es-MX" dirty="0" smtClean="0"/>
              <a:t>A pesar del crecimiento observado en los sistemas de egresados dentro de las IES, aún falta consolidarlos; tanto en metodología como en recursos humanos y financieros. </a:t>
            </a:r>
          </a:p>
          <a:p>
            <a:pPr algn="just"/>
            <a:endParaRPr lang="es-MX" dirty="0" smtClean="0"/>
          </a:p>
          <a:p>
            <a:pPr algn="just"/>
            <a:r>
              <a:rPr lang="es-MX" dirty="0" smtClean="0"/>
              <a:t>Persiste una alta heterogeneidad entre los sistemas de seguimiento de egresados de las IES. (metodología, aplicación y recolección de datos).</a:t>
            </a:r>
          </a:p>
          <a:p>
            <a:pPr algn="just"/>
            <a:endParaRPr lang="es-MX" dirty="0" smtClean="0"/>
          </a:p>
          <a:p>
            <a:pPr algn="just"/>
            <a:r>
              <a:rPr lang="es-MX" dirty="0" smtClean="0"/>
              <a:t>Cuestión fundamental es el ¿qué hacer con la información </a:t>
            </a:r>
            <a:r>
              <a:rPr lang="es-MX" smtClean="0"/>
              <a:t>que provee </a:t>
            </a:r>
            <a:r>
              <a:rPr lang="es-MX" dirty="0" smtClean="0"/>
              <a:t>el seguimiento de </a:t>
            </a:r>
            <a:r>
              <a:rPr lang="es-MX" smtClean="0"/>
              <a:t>egresados?, ¿Quién </a:t>
            </a:r>
            <a:r>
              <a:rPr lang="es-MX" dirty="0" smtClean="0"/>
              <a:t>la usa y con qué fines </a:t>
            </a:r>
            <a:r>
              <a:rPr lang="es-MX" smtClean="0"/>
              <a:t>se utiliza?.</a:t>
            </a:r>
            <a:endParaRPr lang="es-MX" dirty="0" smtClean="0"/>
          </a:p>
          <a:p>
            <a:pPr algn="just"/>
            <a:endParaRPr lang="es-MX" dirty="0" smtClean="0"/>
          </a:p>
          <a:p>
            <a:pPr algn="just"/>
            <a:r>
              <a:rPr lang="es-MX" dirty="0" smtClean="0"/>
              <a:t>Persiste apatía por parte de los alumnos por proveer información para el seguimiento de egresados así como la difícil labor de mantener constantemente actualizados los directorios.</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31</a:t>
            </a:fld>
            <a:endParaRPr lang="es-MX"/>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Bibliografía</a:t>
            </a:r>
            <a:endParaRPr lang="es-MX" dirty="0"/>
          </a:p>
        </p:txBody>
      </p:sp>
      <p:sp>
        <p:nvSpPr>
          <p:cNvPr id="3" name="2 Marcador de contenido"/>
          <p:cNvSpPr>
            <a:spLocks noGrp="1"/>
          </p:cNvSpPr>
          <p:nvPr>
            <p:ph sz="quarter" idx="1"/>
          </p:nvPr>
        </p:nvSpPr>
        <p:spPr>
          <a:xfrm>
            <a:off x="457200" y="1556792"/>
            <a:ext cx="8229600" cy="4600168"/>
          </a:xfrm>
        </p:spPr>
        <p:txBody>
          <a:bodyPr>
            <a:normAutofit fontScale="92500" lnSpcReduction="10000"/>
          </a:bodyPr>
          <a:lstStyle/>
          <a:p>
            <a:pPr algn="just"/>
            <a:r>
              <a:rPr lang="es-MX" dirty="0" smtClean="0"/>
              <a:t>Brennan J., Kogan M., Teichler, U. Higher Education and Work, JKP, Policy Series 23, United Kingdom1988</a:t>
            </a:r>
          </a:p>
          <a:p>
            <a:pPr algn="just"/>
            <a:endParaRPr lang="es-MX" dirty="0"/>
          </a:p>
          <a:p>
            <a:pPr algn="just"/>
            <a:r>
              <a:rPr lang="es-MX" dirty="0" smtClean="0"/>
              <a:t>Valenti Nigrini, Giovanna y Gonzalo Varela Petito. Diagnóstico sobre el estado actual de los estudios de egresados.  Colección Documentos.  ANUIES. 2004. </a:t>
            </a:r>
          </a:p>
          <a:p>
            <a:pPr algn="just"/>
            <a:endParaRPr lang="es-MX" dirty="0" smtClean="0"/>
          </a:p>
          <a:p>
            <a:pPr algn="just"/>
            <a:r>
              <a:rPr lang="es-MX" dirty="0" err="1" smtClean="0"/>
              <a:t>Valenti</a:t>
            </a:r>
            <a:r>
              <a:rPr lang="es-MX" dirty="0" smtClean="0"/>
              <a:t> </a:t>
            </a:r>
            <a:r>
              <a:rPr lang="es-MX" dirty="0" err="1" smtClean="0"/>
              <a:t>Nigrini</a:t>
            </a:r>
            <a:r>
              <a:rPr lang="es-MX" dirty="0" smtClean="0"/>
              <a:t>, Giovanna y Gonzalo Varela Petito. Construcción Analítica del Estudio de Egresados en Esquema básico para el estudio de egresados en Educación Superior. Propuesta. Serie Investigaciones. Colección Biblioteca de la Educación Superior. ANUIES. 2003.</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32</a:t>
            </a:fld>
            <a:endParaRPr lang="es-MX"/>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Bibliografía</a:t>
            </a:r>
            <a:endParaRPr lang="es-MX" dirty="0"/>
          </a:p>
        </p:txBody>
      </p:sp>
      <p:sp>
        <p:nvSpPr>
          <p:cNvPr id="3" name="2 Marcador de contenido"/>
          <p:cNvSpPr>
            <a:spLocks noGrp="1"/>
          </p:cNvSpPr>
          <p:nvPr>
            <p:ph sz="quarter" idx="1"/>
          </p:nvPr>
        </p:nvSpPr>
        <p:spPr>
          <a:xfrm>
            <a:off x="457200" y="1556792"/>
            <a:ext cx="8229600" cy="4600168"/>
          </a:xfrm>
        </p:spPr>
        <p:txBody>
          <a:bodyPr/>
          <a:lstStyle/>
          <a:p>
            <a:pPr algn="just"/>
            <a:r>
              <a:rPr lang="es-MX" dirty="0" err="1" smtClean="0"/>
              <a:t>Valenti</a:t>
            </a:r>
            <a:r>
              <a:rPr lang="es-MX" dirty="0" smtClean="0"/>
              <a:t> </a:t>
            </a:r>
            <a:r>
              <a:rPr lang="es-MX" dirty="0" err="1" smtClean="0"/>
              <a:t>Nigrini</a:t>
            </a:r>
            <a:r>
              <a:rPr lang="es-MX" dirty="0" smtClean="0"/>
              <a:t>, Giovanna y Gonzalo Varela Petito. Diagnóstico sobre el estado actual de los estudios de egresados.  Colección Documentos.  ANUIES. 2004. </a:t>
            </a:r>
          </a:p>
          <a:p>
            <a:pPr algn="just"/>
            <a:endParaRPr lang="es-MX" dirty="0" smtClean="0"/>
          </a:p>
          <a:p>
            <a:pPr algn="just"/>
            <a:r>
              <a:rPr lang="es-MX" dirty="0" err="1" smtClean="0"/>
              <a:t>Valenti</a:t>
            </a:r>
            <a:r>
              <a:rPr lang="es-MX" dirty="0" smtClean="0"/>
              <a:t> </a:t>
            </a:r>
            <a:r>
              <a:rPr lang="es-MX" dirty="0" err="1" smtClean="0"/>
              <a:t>Nigrini</a:t>
            </a:r>
            <a:r>
              <a:rPr lang="es-MX" dirty="0" smtClean="0"/>
              <a:t>, Giovanna y Gonzalo Varela Petito. Construcción Analítica del Estudio de Egresados en Esquema básico para el estudio de egresados en Educación Superior. Propuesta. Serie Investigaciones. Colección Biblioteca de la Educación Superior. ANUIES. 2003.</a:t>
            </a: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33</a:t>
            </a:fld>
            <a:endParaRPr lang="es-MX"/>
          </a:p>
        </p:txBody>
      </p:sp>
    </p:spTree>
    <p:extLst>
      <p:ext uri="{BB962C8B-B14F-4D97-AF65-F5344CB8AC3E}">
        <p14:creationId xmlns:p14="http://schemas.microsoft.com/office/powerpoint/2010/main" val="2198393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ctr">
              <a:buNone/>
            </a:pPr>
            <a:endParaRPr lang="es-MX" dirty="0" smtClean="0"/>
          </a:p>
          <a:p>
            <a:pPr algn="ctr">
              <a:buNone/>
            </a:pPr>
            <a:endParaRPr lang="es-MX" dirty="0"/>
          </a:p>
          <a:p>
            <a:pPr algn="ctr">
              <a:buNone/>
            </a:pPr>
            <a:endParaRPr lang="es-MX" dirty="0" smtClean="0"/>
          </a:p>
          <a:p>
            <a:pPr algn="ctr">
              <a:buNone/>
            </a:pPr>
            <a:r>
              <a:rPr lang="es-MX" sz="3600" dirty="0" smtClean="0"/>
              <a:t>GRACIAS POR SU ATENCIÓN !!</a:t>
            </a:r>
          </a:p>
          <a:p>
            <a:pPr algn="ctr">
              <a:buNone/>
            </a:pPr>
            <a:endParaRPr lang="es-MX" sz="3600" dirty="0"/>
          </a:p>
          <a:p>
            <a:pPr algn="ctr">
              <a:buNone/>
            </a:pPr>
            <a:endParaRPr lang="es-MX" sz="3600" dirty="0" smtClean="0"/>
          </a:p>
          <a:p>
            <a:pPr algn="ctr">
              <a:buNone/>
            </a:pPr>
            <a:r>
              <a:rPr lang="es-MX" sz="4000" dirty="0" smtClean="0">
                <a:hlinkClick r:id="rId3"/>
              </a:rPr>
              <a:t>gvalenti@correo.xoc.uam.mx</a:t>
            </a:r>
            <a:endParaRPr lang="es-MX" sz="4000" dirty="0" smtClean="0"/>
          </a:p>
          <a:p>
            <a:pPr algn="ctr">
              <a:buNone/>
            </a:pPr>
            <a:r>
              <a:rPr lang="es-MX" sz="4000" dirty="0" smtClean="0"/>
              <a:t>dmonroy@flacso.edu.mx</a:t>
            </a:r>
            <a:endParaRPr lang="es-MX" sz="4000" dirty="0"/>
          </a:p>
        </p:txBody>
      </p:sp>
      <p:sp>
        <p:nvSpPr>
          <p:cNvPr id="4" name="Marcador de número de diapositiva 3"/>
          <p:cNvSpPr>
            <a:spLocks noGrp="1"/>
          </p:cNvSpPr>
          <p:nvPr>
            <p:ph type="sldNum" sz="quarter" idx="12"/>
          </p:nvPr>
        </p:nvSpPr>
        <p:spPr/>
        <p:txBody>
          <a:bodyPr/>
          <a:lstStyle/>
          <a:p>
            <a:fld id="{053CBB4E-545C-4E6B-B875-BEB7C5B32892}" type="slidenum">
              <a:rPr lang="es-MX" smtClean="0"/>
              <a:pPr/>
              <a:t>34</a:t>
            </a:fld>
            <a:endParaRPr lang="es-MX"/>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2996952"/>
            <a:ext cx="7772400" cy="1362075"/>
          </a:xfrm>
        </p:spPr>
        <p:txBody>
          <a:bodyPr/>
          <a:lstStyle/>
          <a:p>
            <a:pPr algn="ctr"/>
            <a:r>
              <a:rPr lang="es-MX" dirty="0" smtClean="0"/>
              <a:t>Calidad académica de la formación</a:t>
            </a:r>
            <a:endParaRPr lang="es-MX" dirty="0"/>
          </a:p>
        </p:txBody>
      </p:sp>
      <p:sp>
        <p:nvSpPr>
          <p:cNvPr id="3" name="2 Marcador de texto"/>
          <p:cNvSpPr>
            <a:spLocks noGrp="1"/>
          </p:cNvSpPr>
          <p:nvPr>
            <p:ph type="body" idx="1"/>
          </p:nvPr>
        </p:nvSpPr>
        <p:spPr>
          <a:xfrm>
            <a:off x="611560" y="1412776"/>
            <a:ext cx="7772400" cy="1500187"/>
          </a:xfrm>
        </p:spPr>
        <p:txBody>
          <a:bodyPr>
            <a:normAutofit/>
          </a:bodyPr>
          <a:lstStyle/>
          <a:p>
            <a:pPr algn="ctr"/>
            <a:r>
              <a:rPr lang="es-MX" sz="4400" dirty="0" smtClean="0"/>
              <a:t>Calidad de las IES</a:t>
            </a:r>
            <a:endParaRPr lang="es-MX" sz="44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4</a:t>
            </a:fld>
            <a:endParaRPr lang="es-MX"/>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2483768" y="0"/>
            <a:ext cx="4824536" cy="27809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Actualidad comparativa de la formación.</a:t>
            </a:r>
          </a:p>
          <a:p>
            <a:pPr algn="ctr"/>
            <a:r>
              <a:rPr lang="es-MX" dirty="0" smtClean="0">
                <a:solidFill>
                  <a:schemeClr val="tx1"/>
                </a:solidFill>
              </a:rPr>
              <a:t>Desarrollo de capacidad </a:t>
            </a:r>
            <a:r>
              <a:rPr lang="es-MX" dirty="0" err="1" smtClean="0">
                <a:solidFill>
                  <a:schemeClr val="tx1"/>
                </a:solidFill>
              </a:rPr>
              <a:t>innovativa</a:t>
            </a:r>
            <a:r>
              <a:rPr lang="es-MX" dirty="0" smtClean="0">
                <a:solidFill>
                  <a:schemeClr val="tx1"/>
                </a:solidFill>
              </a:rPr>
              <a:t> y de integración.</a:t>
            </a:r>
          </a:p>
          <a:p>
            <a:pPr algn="ctr"/>
            <a:r>
              <a:rPr lang="es-MX" dirty="0" smtClean="0">
                <a:solidFill>
                  <a:schemeClr val="tx1"/>
                </a:solidFill>
              </a:rPr>
              <a:t>Desarrollo de la capacidad para la búsqueda y el procesamiento de información y estudio para acceder a nuevos conocimientos</a:t>
            </a:r>
            <a:r>
              <a:rPr lang="es-MX" dirty="0" smtClean="0"/>
              <a:t>.</a:t>
            </a:r>
          </a:p>
          <a:p>
            <a:pPr algn="ctr"/>
            <a:endParaRPr lang="es-MX" dirty="0"/>
          </a:p>
        </p:txBody>
      </p:sp>
      <p:sp>
        <p:nvSpPr>
          <p:cNvPr id="3" name="2 Elipse"/>
          <p:cNvSpPr/>
          <p:nvPr/>
        </p:nvSpPr>
        <p:spPr>
          <a:xfrm>
            <a:off x="0" y="2132856"/>
            <a:ext cx="3347864" cy="2808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Amplitud y actualidad de la visión intelectual y/profesional del profesor.*Dedicación y vocación por la profesión académica a la docencia en el aula.</a:t>
            </a:r>
            <a:endParaRPr lang="es-MX" dirty="0">
              <a:solidFill>
                <a:schemeClr val="tx1"/>
              </a:solidFill>
            </a:endParaRPr>
          </a:p>
        </p:txBody>
      </p:sp>
      <p:sp>
        <p:nvSpPr>
          <p:cNvPr id="4" name="3 Elipse"/>
          <p:cNvSpPr/>
          <p:nvPr/>
        </p:nvSpPr>
        <p:spPr>
          <a:xfrm>
            <a:off x="5724128" y="2564904"/>
            <a:ext cx="3419872" cy="25922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Vida académica y </a:t>
            </a:r>
            <a:r>
              <a:rPr lang="es-MX" dirty="0" err="1" smtClean="0">
                <a:solidFill>
                  <a:schemeClr val="tx1"/>
                </a:solidFill>
              </a:rPr>
              <a:t>ethos</a:t>
            </a:r>
            <a:r>
              <a:rPr lang="es-MX" dirty="0" smtClean="0">
                <a:solidFill>
                  <a:schemeClr val="tx1"/>
                </a:solidFill>
              </a:rPr>
              <a:t> académico.</a:t>
            </a:r>
          </a:p>
          <a:p>
            <a:pPr algn="ctr"/>
            <a:r>
              <a:rPr lang="es-MX" dirty="0" smtClean="0">
                <a:solidFill>
                  <a:schemeClr val="tx1"/>
                </a:solidFill>
              </a:rPr>
              <a:t>Gestión de la elite directiva con énfasis en los valores académicos.</a:t>
            </a:r>
          </a:p>
          <a:p>
            <a:pPr algn="ctr"/>
            <a:r>
              <a:rPr lang="es-MX" dirty="0" smtClean="0">
                <a:solidFill>
                  <a:schemeClr val="tx1"/>
                </a:solidFill>
              </a:rPr>
              <a:t>El funcionamiento de la organización universitaria.</a:t>
            </a:r>
            <a:endParaRPr lang="es-MX" dirty="0">
              <a:solidFill>
                <a:schemeClr val="tx1"/>
              </a:solidFill>
            </a:endParaRPr>
          </a:p>
        </p:txBody>
      </p:sp>
      <p:sp>
        <p:nvSpPr>
          <p:cNvPr id="5" name="4 Elipse"/>
          <p:cNvSpPr/>
          <p:nvPr/>
        </p:nvSpPr>
        <p:spPr>
          <a:xfrm>
            <a:off x="2771800" y="4005064"/>
            <a:ext cx="3384376" cy="28529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Evaluación con orientación al reconocimiento de problemas.</a:t>
            </a:r>
          </a:p>
          <a:p>
            <a:pPr algn="ctr"/>
            <a:r>
              <a:rPr lang="es-MX" dirty="0" smtClean="0">
                <a:solidFill>
                  <a:schemeClr val="tx1"/>
                </a:solidFill>
              </a:rPr>
              <a:t>Evaluación de la formación ofrecida y de los investigadores con apego  a los códigos científicos y de la profesión.</a:t>
            </a:r>
            <a:endParaRPr lang="es-MX" dirty="0">
              <a:solidFill>
                <a:schemeClr val="tx1"/>
              </a:solidFill>
            </a:endParaRPr>
          </a:p>
        </p:txBody>
      </p:sp>
      <p:cxnSp>
        <p:nvCxnSpPr>
          <p:cNvPr id="7" name="6 Conector recto"/>
          <p:cNvCxnSpPr/>
          <p:nvPr/>
        </p:nvCxnSpPr>
        <p:spPr>
          <a:xfrm>
            <a:off x="6228184" y="2348880"/>
            <a:ext cx="216024"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flipH="1">
            <a:off x="2915816" y="2276872"/>
            <a:ext cx="504056"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2699792" y="4725144"/>
            <a:ext cx="28803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flipH="1">
            <a:off x="6084168" y="4797152"/>
            <a:ext cx="360040"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Rectángulo"/>
          <p:cNvSpPr/>
          <p:nvPr/>
        </p:nvSpPr>
        <p:spPr>
          <a:xfrm>
            <a:off x="395536" y="980728"/>
            <a:ext cx="187220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Rasgos calidad del profesorado</a:t>
            </a:r>
            <a:endParaRPr lang="es-MX" dirty="0">
              <a:solidFill>
                <a:schemeClr val="tx1"/>
              </a:solidFill>
            </a:endParaRPr>
          </a:p>
        </p:txBody>
      </p:sp>
      <p:sp>
        <p:nvSpPr>
          <p:cNvPr id="15" name="14 Rectángulo"/>
          <p:cNvSpPr/>
          <p:nvPr/>
        </p:nvSpPr>
        <p:spPr>
          <a:xfrm>
            <a:off x="7452320" y="1412776"/>
            <a:ext cx="151216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Rasgos calidad institucional</a:t>
            </a:r>
            <a:endParaRPr lang="es-MX" dirty="0">
              <a:solidFill>
                <a:schemeClr val="tx1"/>
              </a:solidFill>
            </a:endParaRPr>
          </a:p>
        </p:txBody>
      </p:sp>
      <p:sp>
        <p:nvSpPr>
          <p:cNvPr id="16" name="15 Rectángulo"/>
          <p:cNvSpPr/>
          <p:nvPr/>
        </p:nvSpPr>
        <p:spPr>
          <a:xfrm>
            <a:off x="3851920" y="2924944"/>
            <a:ext cx="151216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smtClean="0">
                <a:solidFill>
                  <a:schemeClr val="tx1"/>
                </a:solidFill>
              </a:rPr>
              <a:t>Calidad IES</a:t>
            </a:r>
            <a:endParaRPr lang="es-MX" sz="2000" b="1" dirty="0">
              <a:solidFill>
                <a:schemeClr val="tx1"/>
              </a:solidFill>
            </a:endParaRPr>
          </a:p>
        </p:txBody>
      </p:sp>
      <p:sp>
        <p:nvSpPr>
          <p:cNvPr id="17" name="16 Rectángulo"/>
          <p:cNvSpPr/>
          <p:nvPr/>
        </p:nvSpPr>
        <p:spPr>
          <a:xfrm>
            <a:off x="6156176" y="6165304"/>
            <a:ext cx="273630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Evaluación académica</a:t>
            </a:r>
            <a:endParaRPr lang="es-MX" dirty="0">
              <a:solidFill>
                <a:schemeClr val="tx1"/>
              </a:solidFill>
            </a:endParaRPr>
          </a:p>
        </p:txBody>
      </p:sp>
      <p:sp>
        <p:nvSpPr>
          <p:cNvPr id="8" name="Marcador de número de diapositiva 7"/>
          <p:cNvSpPr>
            <a:spLocks noGrp="1"/>
          </p:cNvSpPr>
          <p:nvPr>
            <p:ph type="sldNum" sz="quarter" idx="12"/>
          </p:nvPr>
        </p:nvSpPr>
        <p:spPr/>
        <p:txBody>
          <a:bodyPr/>
          <a:lstStyle/>
          <a:p>
            <a:fld id="{053CBB4E-545C-4E6B-B875-BEB7C5B32892}" type="slidenum">
              <a:rPr lang="es-MX" smtClean="0"/>
              <a:pPr/>
              <a:t>5</a:t>
            </a:fld>
            <a:endParaRPr lang="es-MX"/>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188640"/>
            <a:ext cx="756084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600" dirty="0" smtClean="0"/>
              <a:t>Modelos de Evaluación</a:t>
            </a:r>
            <a:endParaRPr lang="es-MX" sz="3600" dirty="0"/>
          </a:p>
        </p:txBody>
      </p:sp>
      <p:sp>
        <p:nvSpPr>
          <p:cNvPr id="3" name="2 Elipse"/>
          <p:cNvSpPr/>
          <p:nvPr/>
        </p:nvSpPr>
        <p:spPr>
          <a:xfrm>
            <a:off x="2483768" y="1556792"/>
            <a:ext cx="3960440"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smtClean="0">
                <a:solidFill>
                  <a:schemeClr val="tx1"/>
                </a:solidFill>
              </a:rPr>
              <a:t>Estudios de Egresados</a:t>
            </a:r>
            <a:endParaRPr lang="es-MX" sz="2800" dirty="0">
              <a:solidFill>
                <a:schemeClr val="tx1"/>
              </a:solidFill>
            </a:endParaRPr>
          </a:p>
        </p:txBody>
      </p:sp>
      <p:sp>
        <p:nvSpPr>
          <p:cNvPr id="4" name="3 Elipse"/>
          <p:cNvSpPr/>
          <p:nvPr/>
        </p:nvSpPr>
        <p:spPr>
          <a:xfrm>
            <a:off x="179512" y="2996952"/>
            <a:ext cx="3960440" cy="24482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smtClean="0">
                <a:solidFill>
                  <a:schemeClr val="tx1"/>
                </a:solidFill>
              </a:rPr>
              <a:t>Estudios de opinión de especialistas sobre requerimientos actuales y futuros perfiles de formación</a:t>
            </a:r>
            <a:endParaRPr lang="es-MX" sz="2000" dirty="0">
              <a:solidFill>
                <a:schemeClr val="tx1"/>
              </a:solidFill>
            </a:endParaRPr>
          </a:p>
        </p:txBody>
      </p:sp>
      <p:sp>
        <p:nvSpPr>
          <p:cNvPr id="5" name="4 Elipse"/>
          <p:cNvSpPr/>
          <p:nvPr/>
        </p:nvSpPr>
        <p:spPr>
          <a:xfrm>
            <a:off x="5364088" y="2708920"/>
            <a:ext cx="3779912"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smtClean="0">
                <a:solidFill>
                  <a:schemeClr val="tx1"/>
                </a:solidFill>
              </a:rPr>
              <a:t>Estudio de opinión de empleadores </a:t>
            </a:r>
          </a:p>
          <a:p>
            <a:pPr algn="ctr"/>
            <a:r>
              <a:rPr lang="es-MX" sz="2000" dirty="0" smtClean="0">
                <a:solidFill>
                  <a:schemeClr val="tx1"/>
                </a:solidFill>
              </a:rPr>
              <a:t>sobre requerimientos actuales y futuros de perfiles de formación.</a:t>
            </a:r>
            <a:endParaRPr lang="es-MX" sz="2000" dirty="0">
              <a:solidFill>
                <a:schemeClr val="tx1"/>
              </a:solidFill>
            </a:endParaRPr>
          </a:p>
        </p:txBody>
      </p:sp>
      <p:sp>
        <p:nvSpPr>
          <p:cNvPr id="6" name="5 Elipse"/>
          <p:cNvSpPr/>
          <p:nvPr/>
        </p:nvSpPr>
        <p:spPr>
          <a:xfrm>
            <a:off x="2915816" y="4581128"/>
            <a:ext cx="3744416"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smtClean="0">
                <a:solidFill>
                  <a:schemeClr val="tx1"/>
                </a:solidFill>
              </a:rPr>
              <a:t>Análisis de las organización académica y los planes de estudio</a:t>
            </a:r>
            <a:endParaRPr lang="es-MX" sz="2000" dirty="0">
              <a:solidFill>
                <a:schemeClr val="tx1"/>
              </a:solidFill>
            </a:endParaRPr>
          </a:p>
        </p:txBody>
      </p:sp>
      <p:sp>
        <p:nvSpPr>
          <p:cNvPr id="8" name="Marcador de número de diapositiva 7"/>
          <p:cNvSpPr>
            <a:spLocks noGrp="1"/>
          </p:cNvSpPr>
          <p:nvPr>
            <p:ph type="sldNum" sz="quarter" idx="12"/>
          </p:nvPr>
        </p:nvSpPr>
        <p:spPr/>
        <p:txBody>
          <a:bodyPr/>
          <a:lstStyle/>
          <a:p>
            <a:fld id="{053CBB4E-545C-4E6B-B875-BEB7C5B32892}" type="slidenum">
              <a:rPr lang="es-MX" smtClean="0"/>
              <a:pPr/>
              <a:t>6</a:t>
            </a:fld>
            <a:endParaRPr lang="es-MX"/>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990600"/>
          </a:xfrm>
        </p:spPr>
        <p:txBody>
          <a:bodyPr>
            <a:normAutofit/>
          </a:bodyPr>
          <a:lstStyle/>
          <a:p>
            <a:pPr algn="ctr"/>
            <a:r>
              <a:rPr lang="es-MX" sz="2800" b="1" dirty="0" smtClean="0"/>
              <a:t>Mercado Laboral</a:t>
            </a:r>
            <a:endParaRPr lang="es-MX" sz="2800" b="1" dirty="0"/>
          </a:p>
        </p:txBody>
      </p:sp>
      <p:sp>
        <p:nvSpPr>
          <p:cNvPr id="3" name="2 Marcador de contenido"/>
          <p:cNvSpPr>
            <a:spLocks noGrp="1"/>
          </p:cNvSpPr>
          <p:nvPr>
            <p:ph sz="quarter" idx="1"/>
          </p:nvPr>
        </p:nvSpPr>
        <p:spPr>
          <a:xfrm>
            <a:off x="457200" y="1412776"/>
            <a:ext cx="8229600" cy="4744184"/>
          </a:xfrm>
        </p:spPr>
        <p:txBody>
          <a:bodyPr/>
          <a:lstStyle/>
          <a:p>
            <a:endParaRPr lang="es-MX" dirty="0" smtClean="0"/>
          </a:p>
          <a:p>
            <a:endParaRPr lang="es-MX" dirty="0" smtClean="0"/>
          </a:p>
          <a:p>
            <a:pPr algn="just"/>
            <a:r>
              <a:rPr lang="es-MX" sz="2900" dirty="0" smtClean="0"/>
              <a:t>El mercado laboral o también llamado mundo del trabajo, es una dimensión central para las IES porque involucra una de las tareas sustantivas de la Universidad, que es la formación profesional entendida como: pertinencia profesional, científico técnico y social.</a:t>
            </a:r>
            <a:endParaRPr lang="es-MX" sz="2900"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7</a:t>
            </a:fld>
            <a:endParaRPr lang="es-MX"/>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just"/>
            <a:r>
              <a:rPr lang="es-MX" sz="2800" dirty="0" smtClean="0"/>
              <a:t>Este supuesto ha sido debatido, en el sentido de que el mercado laboral como dimensión de la calidad puedes convertirse en una aproximación limitada para entender y proyectar el quehacer universitario.</a:t>
            </a:r>
          </a:p>
          <a:p>
            <a:pPr algn="just"/>
            <a:endParaRPr lang="es-MX" sz="2800" dirty="0" smtClean="0"/>
          </a:p>
          <a:p>
            <a:pPr algn="just"/>
            <a:r>
              <a:rPr lang="es-MX" sz="2800" dirty="0" smtClean="0"/>
              <a:t>En este debate la posición que asumimos es que:</a:t>
            </a:r>
          </a:p>
          <a:p>
            <a:endParaRPr lang="es-MX" dirty="0" smtClean="0"/>
          </a:p>
          <a:p>
            <a:endParaRPr lang="es-MX" dirty="0"/>
          </a:p>
        </p:txBody>
      </p:sp>
      <p:sp>
        <p:nvSpPr>
          <p:cNvPr id="4" name="3 Rectángulo"/>
          <p:cNvSpPr/>
          <p:nvPr/>
        </p:nvSpPr>
        <p:spPr>
          <a:xfrm>
            <a:off x="683568" y="4365104"/>
            <a:ext cx="7920880" cy="1944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200" dirty="0" smtClean="0">
                <a:solidFill>
                  <a:schemeClr val="tx1"/>
                </a:solidFill>
              </a:rPr>
              <a:t>El mercado del trabajo es un referente necesario pero no suficiente para la estimación de la calidad de la educación superior.</a:t>
            </a:r>
            <a:endParaRPr lang="es-MX" sz="3200" dirty="0">
              <a:solidFill>
                <a:schemeClr val="tx1"/>
              </a:solidFill>
            </a:endParaRPr>
          </a:p>
        </p:txBody>
      </p:sp>
      <p:sp>
        <p:nvSpPr>
          <p:cNvPr id="5" name="CuadroTexto 4"/>
          <p:cNvSpPr txBox="1"/>
          <p:nvPr/>
        </p:nvSpPr>
        <p:spPr>
          <a:xfrm>
            <a:off x="683568" y="260648"/>
            <a:ext cx="7848872" cy="830997"/>
          </a:xfrm>
          <a:prstGeom prst="rect">
            <a:avLst/>
          </a:prstGeom>
          <a:noFill/>
        </p:spPr>
        <p:txBody>
          <a:bodyPr wrap="square" rtlCol="0">
            <a:spAutoFit/>
          </a:bodyPr>
          <a:lstStyle/>
          <a:p>
            <a:pPr algn="ctr"/>
            <a:r>
              <a:rPr lang="es-ES" sz="2400" dirty="0" smtClean="0">
                <a:latin typeface="+mj-lt"/>
              </a:rPr>
              <a:t>El mercado laboral como referente de la calidad de IES</a:t>
            </a:r>
            <a:endParaRPr lang="es-ES" sz="2400" dirty="0">
              <a:latin typeface="+mj-lt"/>
            </a:endParaRPr>
          </a:p>
        </p:txBody>
      </p:sp>
      <p:sp>
        <p:nvSpPr>
          <p:cNvPr id="6" name="Marcador de número de diapositiva 5"/>
          <p:cNvSpPr>
            <a:spLocks noGrp="1"/>
          </p:cNvSpPr>
          <p:nvPr>
            <p:ph type="sldNum" sz="quarter" idx="12"/>
          </p:nvPr>
        </p:nvSpPr>
        <p:spPr/>
        <p:txBody>
          <a:bodyPr/>
          <a:lstStyle/>
          <a:p>
            <a:fld id="{053CBB4E-545C-4E6B-B875-BEB7C5B32892}" type="slidenum">
              <a:rPr lang="es-MX" smtClean="0"/>
              <a:pPr/>
              <a:t>8</a:t>
            </a:fld>
            <a:endParaRPr lang="es-MX"/>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16632"/>
            <a:ext cx="8229600" cy="792088"/>
          </a:xfrm>
        </p:spPr>
        <p:txBody>
          <a:bodyPr>
            <a:normAutofit/>
          </a:bodyPr>
          <a:lstStyle/>
          <a:p>
            <a:r>
              <a:rPr lang="es-MX" sz="2400" dirty="0"/>
              <a:t>F</a:t>
            </a:r>
            <a:r>
              <a:rPr lang="es-MX" sz="2400" dirty="0" smtClean="0"/>
              <a:t>lujo de conocimiento e innovación</a:t>
            </a:r>
            <a:endParaRPr lang="es-MX" sz="2400" dirty="0"/>
          </a:p>
        </p:txBody>
      </p:sp>
      <p:sp>
        <p:nvSpPr>
          <p:cNvPr id="3" name="2 Marcador de contenido"/>
          <p:cNvSpPr>
            <a:spLocks noGrp="1"/>
          </p:cNvSpPr>
          <p:nvPr>
            <p:ph sz="quarter" idx="1"/>
          </p:nvPr>
        </p:nvSpPr>
        <p:spPr/>
        <p:txBody>
          <a:bodyPr/>
          <a:lstStyle/>
          <a:p>
            <a:r>
              <a:rPr lang="es-ES_tradnl" dirty="0"/>
              <a:t>En las economías basadas en la innovación, el conocimiento se produce y circula de forma dinámica y continua. En la actualidad, el conocimiento y su aplicación  tienen un papel importante en la solución de los problemas y la </a:t>
            </a:r>
            <a:r>
              <a:rPr lang="es-ES_tradnl" dirty="0" smtClean="0"/>
              <a:t>competitividad</a:t>
            </a:r>
          </a:p>
          <a:p>
            <a:r>
              <a:rPr lang="es-ES_tradnl" dirty="0" smtClean="0"/>
              <a:t>La circulación del conocimiento depende de dos factores:</a:t>
            </a:r>
          </a:p>
          <a:p>
            <a:pPr marL="274320" lvl="1" indent="0">
              <a:buNone/>
            </a:pPr>
            <a:r>
              <a:rPr lang="es-ES_tradnl" dirty="0" smtClean="0"/>
              <a:t>		</a:t>
            </a:r>
          </a:p>
          <a:p>
            <a:pPr marL="274320" lvl="1" indent="0" algn="ctr">
              <a:buNone/>
            </a:pPr>
            <a:r>
              <a:rPr lang="es-ES_tradnl" dirty="0"/>
              <a:t>	</a:t>
            </a:r>
            <a:r>
              <a:rPr lang="es-ES_tradnl" sz="2800" dirty="0" smtClean="0"/>
              <a:t>Tecnología y recursos humanos altamente calificados</a:t>
            </a:r>
            <a:endParaRPr lang="es-ES_tradnl" sz="2800" dirty="0"/>
          </a:p>
          <a:p>
            <a:pPr marL="0" indent="0">
              <a:buNone/>
            </a:pPr>
            <a:endParaRPr lang="es-MX" dirty="0"/>
          </a:p>
        </p:txBody>
      </p:sp>
      <p:sp>
        <p:nvSpPr>
          <p:cNvPr id="5" name="Marcador de número de diapositiva 4"/>
          <p:cNvSpPr>
            <a:spLocks noGrp="1"/>
          </p:cNvSpPr>
          <p:nvPr>
            <p:ph type="sldNum" sz="quarter" idx="12"/>
          </p:nvPr>
        </p:nvSpPr>
        <p:spPr/>
        <p:txBody>
          <a:bodyPr/>
          <a:lstStyle/>
          <a:p>
            <a:fld id="{053CBB4E-545C-4E6B-B875-BEB7C5B32892}" type="slidenum">
              <a:rPr lang="es-MX" smtClean="0"/>
              <a:pPr/>
              <a:t>9</a:t>
            </a:fld>
            <a:endParaRPr lang="es-MX"/>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n">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832</TotalTime>
  <Words>2799</Words>
  <Application>Microsoft Macintosh PowerPoint</Application>
  <PresentationFormat>Presentación en pantalla (4:3)</PresentationFormat>
  <Paragraphs>408</Paragraphs>
  <Slides>34</Slides>
  <Notes>33</Notes>
  <HiddenSlides>0</HiddenSlides>
  <MMClips>0</MMClips>
  <ScaleCrop>false</ScaleCrop>
  <HeadingPairs>
    <vt:vector size="4" baseType="variant">
      <vt:variant>
        <vt:lpstr>Tema</vt:lpstr>
      </vt:variant>
      <vt:variant>
        <vt:i4>1</vt:i4>
      </vt:variant>
      <vt:variant>
        <vt:lpstr>Títulos de diapositiva</vt:lpstr>
      </vt:variant>
      <vt:variant>
        <vt:i4>34</vt:i4>
      </vt:variant>
    </vt:vector>
  </HeadingPairs>
  <TitlesOfParts>
    <vt:vector size="35" baseType="lpstr">
      <vt:lpstr>Origen</vt:lpstr>
      <vt:lpstr>Seguimiento de Egresados, educación superior y mercado laboral</vt:lpstr>
      <vt:lpstr>                La exposición se divide en: </vt:lpstr>
      <vt:lpstr>Presentación de PowerPoint</vt:lpstr>
      <vt:lpstr>Calidad académica de la formación</vt:lpstr>
      <vt:lpstr>Presentación de PowerPoint</vt:lpstr>
      <vt:lpstr>Presentación de PowerPoint</vt:lpstr>
      <vt:lpstr>Mercado Laboral</vt:lpstr>
      <vt:lpstr>Presentación de PowerPoint</vt:lpstr>
      <vt:lpstr>Flujo de conocimiento e innovación</vt:lpstr>
      <vt:lpstr>Sociedad del conocimiento y mercado laboral </vt:lpstr>
      <vt:lpstr>Esquema básico estudio egresados</vt:lpstr>
      <vt:lpstr>Presentación de PowerPoint</vt:lpstr>
      <vt:lpstr>Presentación de PowerPoint</vt:lpstr>
      <vt:lpstr>Presentación de PowerPoint</vt:lpstr>
      <vt:lpstr> El Mercado Laboral y la información que nos proporciona estudio de egresados:</vt:lpstr>
      <vt:lpstr>Presentación de PowerPoint</vt:lpstr>
      <vt:lpstr>Presentación de PowerPoint</vt:lpstr>
      <vt:lpstr>Presentación de PowerPoint</vt:lpstr>
      <vt:lpstr>Esquema básico de la ANUIES</vt:lpstr>
      <vt:lpstr>Qué información ofrece el estudio de egresados</vt:lpstr>
      <vt:lpstr>Ejemplo: análisis desempeño de ingenieros….. Estudio egresados </vt:lpstr>
      <vt:lpstr>Presentación de PowerPoint</vt:lpstr>
      <vt:lpstr>Diferencia entre los estudios de egresados y el seguimiento de egresados</vt:lpstr>
      <vt:lpstr>Dimensiones para el análisis seguimiento de egresados.</vt:lpstr>
      <vt:lpstr>Presentación de PowerPoint</vt:lpstr>
      <vt:lpstr>Resultados de la encuesta aplicada a las IES del CRAM</vt:lpstr>
      <vt:lpstr>10 Instituciones respondieron</vt:lpstr>
      <vt:lpstr>Principales Resultados</vt:lpstr>
      <vt:lpstr>…..Resultados</vt:lpstr>
      <vt:lpstr>Principales problemas que encuentras las IES con el seguimiento de egresados:</vt:lpstr>
      <vt:lpstr>CONCLUSIONES</vt:lpstr>
      <vt:lpstr>Bibliografía</vt:lpstr>
      <vt:lpstr>Bibliografía</vt:lpstr>
      <vt:lpstr>Presentación de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Seguimiento de Egresados e Inserción en el Mercado Laboral</dc:title>
  <dc:creator>Antonio</dc:creator>
  <cp:lastModifiedBy>Giovanna Valenti</cp:lastModifiedBy>
  <cp:revision>52</cp:revision>
  <cp:lastPrinted>2016-04-14T13:04:19Z</cp:lastPrinted>
  <dcterms:created xsi:type="dcterms:W3CDTF">2016-04-08T19:40:32Z</dcterms:created>
  <dcterms:modified xsi:type="dcterms:W3CDTF">2016-04-14T13:04:56Z</dcterms:modified>
</cp:coreProperties>
</file>