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drawings/drawing3.xml" ContentType="application/vnd.openxmlformats-officedocument.drawingml.chartshapes+xml"/>
  <Override PartName="/ppt/charts/chart12.xml" ContentType="application/vnd.openxmlformats-officedocument.drawingml.chart+xml"/>
  <Override PartName="/ppt/drawings/drawing4.xml" ContentType="application/vnd.openxmlformats-officedocument.drawingml.chartshapes+xml"/>
  <Override PartName="/ppt/charts/chart13.xml" ContentType="application/vnd.openxmlformats-officedocument.drawingml.chart+xml"/>
  <Override PartName="/ppt/drawings/drawing5.xml" ContentType="application/vnd.openxmlformats-officedocument.drawingml.chartshapes+xml"/>
  <Override PartName="/ppt/charts/chart14.xml" ContentType="application/vnd.openxmlformats-officedocument.drawingml.chart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drawings/drawing7.xml" ContentType="application/vnd.openxmlformats-officedocument.drawingml.chartshapes+xml"/>
  <Override PartName="/ppt/charts/chart16.xml" ContentType="application/vnd.openxmlformats-officedocument.drawingml.chart+xml"/>
  <Override PartName="/ppt/drawings/drawing8.xml" ContentType="application/vnd.openxmlformats-officedocument.drawingml.chartshapes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8" r:id="rId17"/>
  </p:sldIdLst>
  <p:sldSz cx="9144000" cy="6858000" type="screen4x3"/>
  <p:notesSz cx="7010400" cy="923607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60"/>
  </p:normalViewPr>
  <p:slideViewPr>
    <p:cSldViewPr snapToGrid="0" snapToObjects="1">
      <p:cViewPr>
        <p:scale>
          <a:sx n="75" d="100"/>
          <a:sy n="75" d="100"/>
        </p:scale>
        <p:origin x="-894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HOLIVER.ROMERO\Desktop\PROYECTOS\2014\COBERTURA\COBERTURA%20(3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DOCENTE'!$A$20</c:f>
              <c:strCache>
                <c:ptCount val="1"/>
                <c:pt idx="0">
                  <c:v>CENTRO-OCCIDENTE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9709645669291339E-2"/>
                  <c:y val="2.579542140565762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5.2814236111111114E-2"/>
                  <c:y val="-0.2910865079365079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DOCENTE'!$B$20:$D$20</c:f>
              <c:numCache>
                <c:formatCode>#,##0</c:formatCode>
                <c:ptCount val="3"/>
                <c:pt idx="0">
                  <c:v>2370</c:v>
                </c:pt>
                <c:pt idx="1">
                  <c:v>4585</c:v>
                </c:pt>
                <c:pt idx="2">
                  <c:v>3181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'Cobertura por región'!$E$1</c:f>
              <c:strCache>
                <c:ptCount val="1"/>
                <c:pt idx="0">
                  <c:v>COBERTURA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8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9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0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2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5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6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7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9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0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4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5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7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8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accent1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0"/>
            <c:invertIfNegative val="0"/>
            <c:bubble3D val="0"/>
          </c:dPt>
          <c:dPt>
            <c:idx val="31"/>
            <c:invertIfNegative val="0"/>
            <c:bubble3D val="0"/>
          </c:dPt>
          <c:dPt>
            <c:idx val="32"/>
            <c:invertIfNegative val="0"/>
            <c:bubble3D val="0"/>
          </c:dPt>
          <c:dPt>
            <c:idx val="33"/>
            <c:invertIfNegative val="0"/>
            <c:bubble3D val="0"/>
          </c:dPt>
          <c:dPt>
            <c:idx val="34"/>
            <c:invertIfNegative val="0"/>
            <c:bubble3D val="0"/>
          </c:dPt>
          <c:dPt>
            <c:idx val="35"/>
            <c:invertIfNegative val="0"/>
            <c:bubble3D val="0"/>
          </c:dPt>
          <c:dPt>
            <c:idx val="36"/>
            <c:invertIfNegative val="0"/>
            <c:bubble3D val="0"/>
          </c:dPt>
          <c:dLbls>
            <c:numFmt formatCode="#,##0" sourceLinked="0"/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'Cobertura por región'!$B$2:$B$38</c:f>
              <c:strCache>
                <c:ptCount val="37"/>
                <c:pt idx="0">
                  <c:v>Distrito Federal</c:v>
                </c:pt>
                <c:pt idx="2">
                  <c:v>Sinaloa</c:v>
                </c:pt>
                <c:pt idx="3">
                  <c:v>Sonora</c:v>
                </c:pt>
                <c:pt idx="4">
                  <c:v>Chihuahua</c:v>
                </c:pt>
                <c:pt idx="5">
                  <c:v>Baja California</c:v>
                </c:pt>
                <c:pt idx="6">
                  <c:v>Baja California Sur</c:v>
                </c:pt>
                <c:pt idx="8">
                  <c:v>Nuevo León</c:v>
                </c:pt>
                <c:pt idx="9">
                  <c:v>Tamaulipas</c:v>
                </c:pt>
                <c:pt idx="10">
                  <c:v>Coahuila</c:v>
                </c:pt>
                <c:pt idx="11">
                  <c:v>Zacatecas</c:v>
                </c:pt>
                <c:pt idx="12">
                  <c:v>San Luis Potosí</c:v>
                </c:pt>
                <c:pt idx="13">
                  <c:v>Durango</c:v>
                </c:pt>
                <c:pt idx="15">
                  <c:v>Colima</c:v>
                </c:pt>
                <c:pt idx="16">
                  <c:v>Aguascalientes</c:v>
                </c:pt>
                <c:pt idx="17">
                  <c:v>Nayarit</c:v>
                </c:pt>
                <c:pt idx="18">
                  <c:v>Jalisco</c:v>
                </c:pt>
                <c:pt idx="19">
                  <c:v>Michoacán</c:v>
                </c:pt>
                <c:pt idx="20">
                  <c:v>Guanajuato</c:v>
                </c:pt>
                <c:pt idx="22">
                  <c:v>Puebla</c:v>
                </c:pt>
                <c:pt idx="23">
                  <c:v>Querétaro</c:v>
                </c:pt>
                <c:pt idx="24">
                  <c:v>Morelos</c:v>
                </c:pt>
                <c:pt idx="25">
                  <c:v>Hidalgo</c:v>
                </c:pt>
                <c:pt idx="26">
                  <c:v>Tlaxcala</c:v>
                </c:pt>
                <c:pt idx="27">
                  <c:v>México</c:v>
                </c:pt>
                <c:pt idx="28">
                  <c:v>Guerrero</c:v>
                </c:pt>
                <c:pt idx="30">
                  <c:v>Tabasco</c:v>
                </c:pt>
                <c:pt idx="31">
                  <c:v>Campeche</c:v>
                </c:pt>
                <c:pt idx="32">
                  <c:v>Yucatán</c:v>
                </c:pt>
                <c:pt idx="33">
                  <c:v>Veracruz</c:v>
                </c:pt>
                <c:pt idx="34">
                  <c:v>Quintana Roo</c:v>
                </c:pt>
                <c:pt idx="35">
                  <c:v>Chiapas</c:v>
                </c:pt>
                <c:pt idx="36">
                  <c:v>Oaxaca</c:v>
                </c:pt>
              </c:strCache>
            </c:strRef>
          </c:cat>
          <c:val>
            <c:numRef>
              <c:f>'Cobertura por región'!$E$2:$E$38</c:f>
              <c:numCache>
                <c:formatCode>General</c:formatCode>
                <c:ptCount val="37"/>
                <c:pt idx="0" formatCode="0.0">
                  <c:v>74.182063743524878</c:v>
                </c:pt>
                <c:pt idx="2" formatCode="0.0">
                  <c:v>42.701970400184777</c:v>
                </c:pt>
                <c:pt idx="3" formatCode="0.0">
                  <c:v>39.016888331895871</c:v>
                </c:pt>
                <c:pt idx="4" formatCode="0.0">
                  <c:v>34.803416606444564</c:v>
                </c:pt>
                <c:pt idx="5" formatCode="0.0">
                  <c:v>31.158217965813424</c:v>
                </c:pt>
                <c:pt idx="6" formatCode="0.0">
                  <c:v>30.55168693409464</c:v>
                </c:pt>
                <c:pt idx="8" formatCode="0.0">
                  <c:v>40.315880686958749</c:v>
                </c:pt>
                <c:pt idx="9" formatCode="0.0">
                  <c:v>34.715424240029961</c:v>
                </c:pt>
                <c:pt idx="10" formatCode="0.0">
                  <c:v>33.111045422443731</c:v>
                </c:pt>
                <c:pt idx="11" formatCode="0.0">
                  <c:v>28.90098325038316</c:v>
                </c:pt>
                <c:pt idx="12" formatCode="0.0">
                  <c:v>28.491808539835063</c:v>
                </c:pt>
                <c:pt idx="13" formatCode="0.0">
                  <c:v>26.855040868519385</c:v>
                </c:pt>
                <c:pt idx="15" formatCode="0.0">
                  <c:v>38.523995458160556</c:v>
                </c:pt>
                <c:pt idx="16" formatCode="0.0">
                  <c:v>36.126226169942512</c:v>
                </c:pt>
                <c:pt idx="17" formatCode="0.0">
                  <c:v>35.075130626003279</c:v>
                </c:pt>
                <c:pt idx="18" formatCode="0.0">
                  <c:v>30.513151784957738</c:v>
                </c:pt>
                <c:pt idx="19" formatCode="0.0">
                  <c:v>23.638214076485955</c:v>
                </c:pt>
                <c:pt idx="20" formatCode="0.0">
                  <c:v>21.09973230232934</c:v>
                </c:pt>
                <c:pt idx="22" formatCode="0.0">
                  <c:v>34.981636812423126</c:v>
                </c:pt>
                <c:pt idx="23" formatCode="0.0">
                  <c:v>31.140294880544168</c:v>
                </c:pt>
                <c:pt idx="24" formatCode="0.0">
                  <c:v>30.039078180863811</c:v>
                </c:pt>
                <c:pt idx="25" formatCode="0.0">
                  <c:v>29.845951965290496</c:v>
                </c:pt>
                <c:pt idx="26" formatCode="0.0">
                  <c:v>25.103232012695507</c:v>
                </c:pt>
                <c:pt idx="27" formatCode="0.0">
                  <c:v>25.064874342745512</c:v>
                </c:pt>
                <c:pt idx="28" formatCode="0.0">
                  <c:v>19.833227154009457</c:v>
                </c:pt>
                <c:pt idx="30" formatCode="0.0">
                  <c:v>33.064879953714041</c:v>
                </c:pt>
                <c:pt idx="31" formatCode="0.0">
                  <c:v>31.466728172465778</c:v>
                </c:pt>
                <c:pt idx="32" formatCode="0.0">
                  <c:v>31.364761324200192</c:v>
                </c:pt>
                <c:pt idx="33" formatCode="0.0">
                  <c:v>31.214462277033149</c:v>
                </c:pt>
                <c:pt idx="34" formatCode="0.0">
                  <c:v>20.491341198207266</c:v>
                </c:pt>
                <c:pt idx="35" formatCode="0.0">
                  <c:v>19.377729102488804</c:v>
                </c:pt>
                <c:pt idx="36" formatCode="0.0">
                  <c:v>18.495742632964276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4619264"/>
        <c:axId val="24629248"/>
      </c:barChart>
      <c:lineChart>
        <c:grouping val="standard"/>
        <c:varyColors val="0"/>
        <c:ser>
          <c:idx val="1"/>
          <c:order val="1"/>
          <c:tx>
            <c:strRef>
              <c:f>'Cobertura por región'!$F$1</c:f>
              <c:strCache>
                <c:ptCount val="1"/>
                <c:pt idx="0">
                  <c:v>COBERTURA REGIONAL 1</c:v>
                </c:pt>
              </c:strCache>
            </c:strRef>
          </c:tx>
          <c:spPr>
            <a:ln w="38100"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'Cobertura por región'!$B$2:$B$38</c:f>
              <c:strCache>
                <c:ptCount val="37"/>
                <c:pt idx="0">
                  <c:v>Distrito Federal</c:v>
                </c:pt>
                <c:pt idx="2">
                  <c:v>Sinaloa</c:v>
                </c:pt>
                <c:pt idx="3">
                  <c:v>Sonora</c:v>
                </c:pt>
                <c:pt idx="4">
                  <c:v>Chihuahua</c:v>
                </c:pt>
                <c:pt idx="5">
                  <c:v>Baja California</c:v>
                </c:pt>
                <c:pt idx="6">
                  <c:v>Baja California Sur</c:v>
                </c:pt>
                <c:pt idx="8">
                  <c:v>Nuevo León</c:v>
                </c:pt>
                <c:pt idx="9">
                  <c:v>Tamaulipas</c:v>
                </c:pt>
                <c:pt idx="10">
                  <c:v>Coahuila</c:v>
                </c:pt>
                <c:pt idx="11">
                  <c:v>Zacatecas</c:v>
                </c:pt>
                <c:pt idx="12">
                  <c:v>San Luis Potosí</c:v>
                </c:pt>
                <c:pt idx="13">
                  <c:v>Durango</c:v>
                </c:pt>
                <c:pt idx="15">
                  <c:v>Colima</c:v>
                </c:pt>
                <c:pt idx="16">
                  <c:v>Aguascalientes</c:v>
                </c:pt>
                <c:pt idx="17">
                  <c:v>Nayarit</c:v>
                </c:pt>
                <c:pt idx="18">
                  <c:v>Jalisco</c:v>
                </c:pt>
                <c:pt idx="19">
                  <c:v>Michoacán</c:v>
                </c:pt>
                <c:pt idx="20">
                  <c:v>Guanajuato</c:v>
                </c:pt>
                <c:pt idx="22">
                  <c:v>Puebla</c:v>
                </c:pt>
                <c:pt idx="23">
                  <c:v>Querétaro</c:v>
                </c:pt>
                <c:pt idx="24">
                  <c:v>Morelos</c:v>
                </c:pt>
                <c:pt idx="25">
                  <c:v>Hidalgo</c:v>
                </c:pt>
                <c:pt idx="26">
                  <c:v>Tlaxcala</c:v>
                </c:pt>
                <c:pt idx="27">
                  <c:v>México</c:v>
                </c:pt>
                <c:pt idx="28">
                  <c:v>Guerrero</c:v>
                </c:pt>
                <c:pt idx="30">
                  <c:v>Tabasco</c:v>
                </c:pt>
                <c:pt idx="31">
                  <c:v>Campeche</c:v>
                </c:pt>
                <c:pt idx="32">
                  <c:v>Yucatán</c:v>
                </c:pt>
                <c:pt idx="33">
                  <c:v>Veracruz</c:v>
                </c:pt>
                <c:pt idx="34">
                  <c:v>Quintana Roo</c:v>
                </c:pt>
                <c:pt idx="35">
                  <c:v>Chiapas</c:v>
                </c:pt>
                <c:pt idx="36">
                  <c:v>Oaxaca</c:v>
                </c:pt>
              </c:strCache>
            </c:strRef>
          </c:cat>
          <c:val>
            <c:numRef>
              <c:f>'Cobertura por región'!$F$2:$F$38</c:f>
              <c:numCache>
                <c:formatCode>0.0</c:formatCode>
                <c:ptCount val="37"/>
                <c:pt idx="1">
                  <c:v>35.646436047686663</c:v>
                </c:pt>
                <c:pt idx="2">
                  <c:v>35.646436047686663</c:v>
                </c:pt>
                <c:pt idx="3">
                  <c:v>35.646436047686663</c:v>
                </c:pt>
                <c:pt idx="4">
                  <c:v>35.646436047686663</c:v>
                </c:pt>
                <c:pt idx="5">
                  <c:v>35.646436047686663</c:v>
                </c:pt>
                <c:pt idx="6">
                  <c:v>35.646436047686663</c:v>
                </c:pt>
                <c:pt idx="7">
                  <c:v>35.646436047686663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'Cobertura por región'!$K$1</c:f>
              <c:strCache>
                <c:ptCount val="1"/>
                <c:pt idx="0">
                  <c:v>COBERTURA NACIONAL</c:v>
                </c:pt>
              </c:strCache>
            </c:strRef>
          </c:tx>
          <c:spPr>
            <a:ln w="38100">
              <a:solidFill>
                <a:srgbClr val="92D050"/>
              </a:solidFill>
            </a:ln>
          </c:spPr>
          <c:marker>
            <c:symbol val="none"/>
          </c:marker>
          <c:cat>
            <c:strRef>
              <c:f>'Cobertura por región'!$B$2:$B$38</c:f>
              <c:strCache>
                <c:ptCount val="37"/>
                <c:pt idx="0">
                  <c:v>Distrito Federal</c:v>
                </c:pt>
                <c:pt idx="2">
                  <c:v>Sinaloa</c:v>
                </c:pt>
                <c:pt idx="3">
                  <c:v>Sonora</c:v>
                </c:pt>
                <c:pt idx="4">
                  <c:v>Chihuahua</c:v>
                </c:pt>
                <c:pt idx="5">
                  <c:v>Baja California</c:v>
                </c:pt>
                <c:pt idx="6">
                  <c:v>Baja California Sur</c:v>
                </c:pt>
                <c:pt idx="8">
                  <c:v>Nuevo León</c:v>
                </c:pt>
                <c:pt idx="9">
                  <c:v>Tamaulipas</c:v>
                </c:pt>
                <c:pt idx="10">
                  <c:v>Coahuila</c:v>
                </c:pt>
                <c:pt idx="11">
                  <c:v>Zacatecas</c:v>
                </c:pt>
                <c:pt idx="12">
                  <c:v>San Luis Potosí</c:v>
                </c:pt>
                <c:pt idx="13">
                  <c:v>Durango</c:v>
                </c:pt>
                <c:pt idx="15">
                  <c:v>Colima</c:v>
                </c:pt>
                <c:pt idx="16">
                  <c:v>Aguascalientes</c:v>
                </c:pt>
                <c:pt idx="17">
                  <c:v>Nayarit</c:v>
                </c:pt>
                <c:pt idx="18">
                  <c:v>Jalisco</c:v>
                </c:pt>
                <c:pt idx="19">
                  <c:v>Michoacán</c:v>
                </c:pt>
                <c:pt idx="20">
                  <c:v>Guanajuato</c:v>
                </c:pt>
                <c:pt idx="22">
                  <c:v>Puebla</c:v>
                </c:pt>
                <c:pt idx="23">
                  <c:v>Querétaro</c:v>
                </c:pt>
                <c:pt idx="24">
                  <c:v>Morelos</c:v>
                </c:pt>
                <c:pt idx="25">
                  <c:v>Hidalgo</c:v>
                </c:pt>
                <c:pt idx="26">
                  <c:v>Tlaxcala</c:v>
                </c:pt>
                <c:pt idx="27">
                  <c:v>México</c:v>
                </c:pt>
                <c:pt idx="28">
                  <c:v>Guerrero</c:v>
                </c:pt>
                <c:pt idx="30">
                  <c:v>Tabasco</c:v>
                </c:pt>
                <c:pt idx="31">
                  <c:v>Campeche</c:v>
                </c:pt>
                <c:pt idx="32">
                  <c:v>Yucatán</c:v>
                </c:pt>
                <c:pt idx="33">
                  <c:v>Veracruz</c:v>
                </c:pt>
                <c:pt idx="34">
                  <c:v>Quintana Roo</c:v>
                </c:pt>
                <c:pt idx="35">
                  <c:v>Chiapas</c:v>
                </c:pt>
                <c:pt idx="36">
                  <c:v>Oaxaca</c:v>
                </c:pt>
              </c:strCache>
            </c:strRef>
          </c:cat>
          <c:val>
            <c:numRef>
              <c:f>'Cobertura por región'!$K$2:$K$38</c:f>
              <c:numCache>
                <c:formatCode>0.0</c:formatCode>
                <c:ptCount val="37"/>
                <c:pt idx="0">
                  <c:v>32.104084170428223</c:v>
                </c:pt>
                <c:pt idx="1">
                  <c:v>32.104084170428223</c:v>
                </c:pt>
                <c:pt idx="2">
                  <c:v>32.104084170428223</c:v>
                </c:pt>
                <c:pt idx="3">
                  <c:v>32.104084170428223</c:v>
                </c:pt>
                <c:pt idx="4">
                  <c:v>32.104084170428223</c:v>
                </c:pt>
                <c:pt idx="5">
                  <c:v>32.104084170428223</c:v>
                </c:pt>
                <c:pt idx="6">
                  <c:v>32.104084170428223</c:v>
                </c:pt>
                <c:pt idx="7">
                  <c:v>32.104084170428223</c:v>
                </c:pt>
                <c:pt idx="8">
                  <c:v>32.104084170428223</c:v>
                </c:pt>
                <c:pt idx="9">
                  <c:v>32.104084170428223</c:v>
                </c:pt>
                <c:pt idx="10">
                  <c:v>32.104084170428223</c:v>
                </c:pt>
                <c:pt idx="11">
                  <c:v>32.104084170428223</c:v>
                </c:pt>
                <c:pt idx="12">
                  <c:v>32.104084170428223</c:v>
                </c:pt>
                <c:pt idx="13">
                  <c:v>32.104084170428223</c:v>
                </c:pt>
                <c:pt idx="14">
                  <c:v>32.104084170428223</c:v>
                </c:pt>
                <c:pt idx="15">
                  <c:v>32.104084170428223</c:v>
                </c:pt>
                <c:pt idx="16">
                  <c:v>32.104084170428223</c:v>
                </c:pt>
                <c:pt idx="17">
                  <c:v>32.104084170428223</c:v>
                </c:pt>
                <c:pt idx="18">
                  <c:v>32.104084170428223</c:v>
                </c:pt>
                <c:pt idx="19">
                  <c:v>32.104084170428223</c:v>
                </c:pt>
                <c:pt idx="20">
                  <c:v>32.104084170428223</c:v>
                </c:pt>
                <c:pt idx="21">
                  <c:v>32.104084170428223</c:v>
                </c:pt>
                <c:pt idx="22">
                  <c:v>32.104084170428223</c:v>
                </c:pt>
                <c:pt idx="23">
                  <c:v>32.104084170428223</c:v>
                </c:pt>
                <c:pt idx="24">
                  <c:v>32.104084170428223</c:v>
                </c:pt>
                <c:pt idx="25">
                  <c:v>32.104084170428223</c:v>
                </c:pt>
                <c:pt idx="26">
                  <c:v>32.104084170428223</c:v>
                </c:pt>
                <c:pt idx="27">
                  <c:v>32.104084170428223</c:v>
                </c:pt>
                <c:pt idx="28">
                  <c:v>32.104084170428223</c:v>
                </c:pt>
                <c:pt idx="29">
                  <c:v>32.104084170428223</c:v>
                </c:pt>
                <c:pt idx="30">
                  <c:v>32.104084170428223</c:v>
                </c:pt>
                <c:pt idx="31">
                  <c:v>32.104084170428223</c:v>
                </c:pt>
                <c:pt idx="32">
                  <c:v>32.104084170428223</c:v>
                </c:pt>
                <c:pt idx="33">
                  <c:v>32.104084170428223</c:v>
                </c:pt>
                <c:pt idx="34">
                  <c:v>32.104084170428223</c:v>
                </c:pt>
                <c:pt idx="35">
                  <c:v>32.104084170428223</c:v>
                </c:pt>
                <c:pt idx="36">
                  <c:v>32.104084170428223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'Cobertura por región'!$G$1</c:f>
              <c:strCache>
                <c:ptCount val="1"/>
                <c:pt idx="0">
                  <c:v>COBERTURA REGIONAL 2</c:v>
                </c:pt>
              </c:strCache>
            </c:strRef>
          </c:tx>
          <c:spPr>
            <a:ln w="38100"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'Cobertura por región'!$G$2:$G$38</c:f>
              <c:numCache>
                <c:formatCode>General</c:formatCode>
                <c:ptCount val="37"/>
                <c:pt idx="7" formatCode="0.0">
                  <c:v>32.065030501361669</c:v>
                </c:pt>
                <c:pt idx="8" formatCode="0.0">
                  <c:v>32.065030501361669</c:v>
                </c:pt>
                <c:pt idx="9" formatCode="0.0">
                  <c:v>32.065030501361669</c:v>
                </c:pt>
                <c:pt idx="10" formatCode="0.0">
                  <c:v>32.065030501361669</c:v>
                </c:pt>
                <c:pt idx="11" formatCode="0.0">
                  <c:v>32.065030501361669</c:v>
                </c:pt>
                <c:pt idx="12" formatCode="0.0">
                  <c:v>32.065030501361669</c:v>
                </c:pt>
                <c:pt idx="13" formatCode="0.0">
                  <c:v>32.065030501361669</c:v>
                </c:pt>
                <c:pt idx="14" formatCode="0.0">
                  <c:v>32.065030501361669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'Cobertura por región'!$H$1</c:f>
              <c:strCache>
                <c:ptCount val="1"/>
                <c:pt idx="0">
                  <c:v>COBERTURA REGIONAL 3</c:v>
                </c:pt>
              </c:strCache>
            </c:strRef>
          </c:tx>
          <c:spPr>
            <a:ln w="38100">
              <a:solidFill>
                <a:schemeClr val="accent5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'Cobertura por región'!$H$2:$H$38</c:f>
              <c:numCache>
                <c:formatCode>General</c:formatCode>
                <c:ptCount val="37"/>
                <c:pt idx="14" formatCode="0.0">
                  <c:v>30.829408402979894</c:v>
                </c:pt>
                <c:pt idx="15" formatCode="0.0">
                  <c:v>30.829408402979894</c:v>
                </c:pt>
                <c:pt idx="16" formatCode="0.0">
                  <c:v>30.829408402979894</c:v>
                </c:pt>
                <c:pt idx="17" formatCode="0.0">
                  <c:v>30.829408402979894</c:v>
                </c:pt>
                <c:pt idx="18" formatCode="0.0">
                  <c:v>30.829408402979894</c:v>
                </c:pt>
                <c:pt idx="19" formatCode="0.0">
                  <c:v>30.829408402979894</c:v>
                </c:pt>
                <c:pt idx="20" formatCode="0.0">
                  <c:v>30.829408402979894</c:v>
                </c:pt>
                <c:pt idx="21" formatCode="0.0">
                  <c:v>30.829408402979894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'Cobertura por región'!$I$1</c:f>
              <c:strCache>
                <c:ptCount val="1"/>
                <c:pt idx="0">
                  <c:v>COBERTURA REGIONAL 4</c:v>
                </c:pt>
              </c:strCache>
            </c:strRef>
          </c:tx>
          <c:spPr>
            <a:ln w="38100"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val>
            <c:numRef>
              <c:f>'Cobertura por región'!$I$2:$I$38</c:f>
              <c:numCache>
                <c:formatCode>General</c:formatCode>
                <c:ptCount val="37"/>
                <c:pt idx="21" formatCode="0.0">
                  <c:v>28.001185049796014</c:v>
                </c:pt>
                <c:pt idx="22" formatCode="0.0">
                  <c:v>28.001185049796014</c:v>
                </c:pt>
                <c:pt idx="23" formatCode="0.0">
                  <c:v>28.001185049796014</c:v>
                </c:pt>
                <c:pt idx="24" formatCode="0.0">
                  <c:v>28.001185049796014</c:v>
                </c:pt>
                <c:pt idx="25" formatCode="0.0">
                  <c:v>28.001185049796014</c:v>
                </c:pt>
                <c:pt idx="26" formatCode="0.0">
                  <c:v>28.001185049796014</c:v>
                </c:pt>
                <c:pt idx="27" formatCode="0.0">
                  <c:v>28.001185049796014</c:v>
                </c:pt>
                <c:pt idx="28" formatCode="0.0">
                  <c:v>28.001185049796014</c:v>
                </c:pt>
                <c:pt idx="29" formatCode="0.0">
                  <c:v>28.001185049796014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'Cobertura por región'!$J$1</c:f>
              <c:strCache>
                <c:ptCount val="1"/>
                <c:pt idx="0">
                  <c:v>COBERTURA REGIONAL 5</c:v>
                </c:pt>
              </c:strCache>
            </c:strRef>
          </c:tx>
          <c:spPr>
            <a:ln w="38100">
              <a:solidFill>
                <a:schemeClr val="tx2">
                  <a:lumMod val="40000"/>
                  <a:lumOff val="60000"/>
                </a:schemeClr>
              </a:solidFill>
            </a:ln>
          </c:spPr>
          <c:marker>
            <c:symbol val="none"/>
          </c:marker>
          <c:val>
            <c:numRef>
              <c:f>'Cobertura por región'!$J$2:$J$38</c:f>
              <c:numCache>
                <c:formatCode>General</c:formatCode>
                <c:ptCount val="37"/>
                <c:pt idx="29" formatCode="0.0">
                  <c:v>26.496520665867646</c:v>
                </c:pt>
                <c:pt idx="30" formatCode="0.0">
                  <c:v>26.496520665867646</c:v>
                </c:pt>
                <c:pt idx="31" formatCode="0.0">
                  <c:v>26.496520665867646</c:v>
                </c:pt>
                <c:pt idx="32" formatCode="0.0">
                  <c:v>26.496520665867646</c:v>
                </c:pt>
                <c:pt idx="33" formatCode="0.0">
                  <c:v>26.496520665867646</c:v>
                </c:pt>
                <c:pt idx="34" formatCode="0.0">
                  <c:v>26.496520665867646</c:v>
                </c:pt>
                <c:pt idx="35" formatCode="0.0">
                  <c:v>26.496520665867646</c:v>
                </c:pt>
                <c:pt idx="36" formatCode="0.0">
                  <c:v>26.496520665867646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632320"/>
        <c:axId val="24630784"/>
      </c:lineChart>
      <c:catAx>
        <c:axId val="24619264"/>
        <c:scaling>
          <c:orientation val="minMax"/>
        </c:scaling>
        <c:delete val="0"/>
        <c:axPos val="b"/>
        <c:majorTickMark val="out"/>
        <c:minorTickMark val="none"/>
        <c:tickLblPos val="nextTo"/>
        <c:crossAx val="24629248"/>
        <c:crosses val="autoZero"/>
        <c:auto val="1"/>
        <c:lblAlgn val="ctr"/>
        <c:lblOffset val="100"/>
        <c:noMultiLvlLbl val="0"/>
      </c:catAx>
      <c:valAx>
        <c:axId val="24629248"/>
        <c:scaling>
          <c:orientation val="minMax"/>
          <c:min val="1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619264"/>
        <c:crosses val="autoZero"/>
        <c:crossBetween val="between"/>
      </c:valAx>
      <c:valAx>
        <c:axId val="24630784"/>
        <c:scaling>
          <c:orientation val="minMax"/>
          <c:max val="80"/>
          <c:min val="10"/>
        </c:scaling>
        <c:delete val="1"/>
        <c:axPos val="r"/>
        <c:numFmt formatCode="0.0" sourceLinked="1"/>
        <c:majorTickMark val="out"/>
        <c:minorTickMark val="none"/>
        <c:tickLblPos val="nextTo"/>
        <c:crossAx val="24632320"/>
        <c:crosses val="max"/>
        <c:crossBetween val="between"/>
      </c:valAx>
      <c:catAx>
        <c:axId val="24632320"/>
        <c:scaling>
          <c:orientation val="minMax"/>
        </c:scaling>
        <c:delete val="1"/>
        <c:axPos val="b"/>
        <c:majorTickMark val="out"/>
        <c:minorTickMark val="none"/>
        <c:tickLblPos val="nextTo"/>
        <c:crossAx val="246307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atendida'!$B$8</c:f>
              <c:strCache>
                <c:ptCount val="1"/>
                <c:pt idx="0">
                  <c:v>CENTRO-OCCIDENTE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atendida'!$B$9:$B$16</c:f>
              <c:numCache>
                <c:formatCode>#,##0</c:formatCode>
                <c:ptCount val="8"/>
                <c:pt idx="0">
                  <c:v>284286</c:v>
                </c:pt>
                <c:pt idx="1">
                  <c:v>10462</c:v>
                </c:pt>
                <c:pt idx="2">
                  <c:v>19987</c:v>
                </c:pt>
                <c:pt idx="3">
                  <c:v>593</c:v>
                </c:pt>
                <c:pt idx="4">
                  <c:v>196029</c:v>
                </c:pt>
                <c:pt idx="5">
                  <c:v>44946</c:v>
                </c:pt>
                <c:pt idx="6">
                  <c:v>13339</c:v>
                </c:pt>
                <c:pt idx="7">
                  <c:v>7449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atendida'!$C$8</c:f>
              <c:strCache>
                <c:ptCount val="1"/>
                <c:pt idx="0">
                  <c:v>CENTRO-SUR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atendida'!$C$9:$C$16</c:f>
              <c:numCache>
                <c:formatCode>#,##0</c:formatCode>
                <c:ptCount val="8"/>
                <c:pt idx="0">
                  <c:v>443136</c:v>
                </c:pt>
                <c:pt idx="1">
                  <c:v>13133</c:v>
                </c:pt>
                <c:pt idx="2">
                  <c:v>28495</c:v>
                </c:pt>
                <c:pt idx="3">
                  <c:v>1836</c:v>
                </c:pt>
                <c:pt idx="4">
                  <c:v>337196</c:v>
                </c:pt>
                <c:pt idx="5">
                  <c:v>53696</c:v>
                </c:pt>
                <c:pt idx="6">
                  <c:v>23859</c:v>
                </c:pt>
                <c:pt idx="7">
                  <c:v>9559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atendida'!$D$8</c:f>
              <c:strCache>
                <c:ptCount val="1"/>
                <c:pt idx="0">
                  <c:v>METROPOLITANA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atendida'!$D$9:$D$16</c:f>
              <c:numCache>
                <c:formatCode>#,##0</c:formatCode>
                <c:ptCount val="8"/>
                <c:pt idx="0">
                  <c:v>328037</c:v>
                </c:pt>
                <c:pt idx="1">
                  <c:v>28873</c:v>
                </c:pt>
                <c:pt idx="2">
                  <c:v>45380</c:v>
                </c:pt>
                <c:pt idx="3">
                  <c:v>1846</c:v>
                </c:pt>
                <c:pt idx="4">
                  <c:v>115255</c:v>
                </c:pt>
                <c:pt idx="5">
                  <c:v>70628</c:v>
                </c:pt>
                <c:pt idx="6">
                  <c:v>18451</c:v>
                </c:pt>
                <c:pt idx="7">
                  <c:v>4440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atendida'!$E$8</c:f>
              <c:strCache>
                <c:ptCount val="1"/>
                <c:pt idx="0">
                  <c:v>NORESTE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atendida'!$E$9:$E$16</c:f>
              <c:numCache>
                <c:formatCode>#,##0</c:formatCode>
                <c:ptCount val="8"/>
                <c:pt idx="0">
                  <c:v>299856</c:v>
                </c:pt>
                <c:pt idx="1">
                  <c:v>9487</c:v>
                </c:pt>
                <c:pt idx="2">
                  <c:v>19805</c:v>
                </c:pt>
                <c:pt idx="3">
                  <c:v>2502</c:v>
                </c:pt>
                <c:pt idx="4">
                  <c:v>184989</c:v>
                </c:pt>
                <c:pt idx="5">
                  <c:v>16960</c:v>
                </c:pt>
                <c:pt idx="6">
                  <c:v>17656</c:v>
                </c:pt>
                <c:pt idx="7">
                  <c:v>5374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atendida'!$F$8</c:f>
              <c:strCache>
                <c:ptCount val="1"/>
                <c:pt idx="0">
                  <c:v>NOROESTE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atendida'!$F$9:$F$16</c:f>
              <c:numCache>
                <c:formatCode>#,##0</c:formatCode>
                <c:ptCount val="8"/>
                <c:pt idx="0">
                  <c:v>290299</c:v>
                </c:pt>
                <c:pt idx="1">
                  <c:v>8139</c:v>
                </c:pt>
                <c:pt idx="2">
                  <c:v>12444</c:v>
                </c:pt>
                <c:pt idx="3">
                  <c:v>791</c:v>
                </c:pt>
                <c:pt idx="4">
                  <c:v>120330</c:v>
                </c:pt>
                <c:pt idx="5">
                  <c:v>15953</c:v>
                </c:pt>
                <c:pt idx="6">
                  <c:v>9387</c:v>
                </c:pt>
                <c:pt idx="7">
                  <c:v>6078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8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'matrícula atendida'!$G$8</c:f>
              <c:strCache>
                <c:ptCount val="1"/>
                <c:pt idx="0">
                  <c:v>SUR-SURESTE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7"/>
            <c:bubble3D val="0"/>
            <c:spPr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Ref>
              <c:f>'matrícula atendida'!$A$9:$A$16</c:f>
              <c:strCache>
                <c:ptCount val="8"/>
                <c:pt idx="0">
                  <c:v>ANUIES: LICENCIATURA ESCOLAR</c:v>
                </c:pt>
                <c:pt idx="1">
                  <c:v>ANUIES: LICENCIATURA NO ESCOLAR</c:v>
                </c:pt>
                <c:pt idx="2">
                  <c:v>ANUIES: POSGRADO ESCOLAR</c:v>
                </c:pt>
                <c:pt idx="3">
                  <c:v>ANUIES: POSGRADO NO ESCOLAR</c:v>
                </c:pt>
                <c:pt idx="4">
                  <c:v>OTROS: LICENCIATURA ESCOLAR</c:v>
                </c:pt>
                <c:pt idx="5">
                  <c:v>OTROS: LICENCIATURA NO ESCOLAR</c:v>
                </c:pt>
                <c:pt idx="6">
                  <c:v>OTROS POSGRADO ESCOLAR</c:v>
                </c:pt>
                <c:pt idx="7">
                  <c:v>OTROS POSGRADO NO ESCOLAR</c:v>
                </c:pt>
              </c:strCache>
            </c:strRef>
          </c:cat>
          <c:val>
            <c:numRef>
              <c:f>'matrícula atendida'!$G$9:$G$16</c:f>
              <c:numCache>
                <c:formatCode>#,##0</c:formatCode>
                <c:ptCount val="8"/>
                <c:pt idx="0">
                  <c:v>225197</c:v>
                </c:pt>
                <c:pt idx="1">
                  <c:v>12762</c:v>
                </c:pt>
                <c:pt idx="2">
                  <c:v>9386</c:v>
                </c:pt>
                <c:pt idx="3">
                  <c:v>1317</c:v>
                </c:pt>
                <c:pt idx="4">
                  <c:v>245844</c:v>
                </c:pt>
                <c:pt idx="5">
                  <c:v>93873</c:v>
                </c:pt>
                <c:pt idx="6">
                  <c:v>11705</c:v>
                </c:pt>
                <c:pt idx="7">
                  <c:v>11608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calidad-lic'!$B$3</c:f>
              <c:strCache>
                <c:ptCount val="1"/>
                <c:pt idx="0">
                  <c:v>CENTRO-OCCIDENTE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9.9457567804024493E-3"/>
                  <c:y val="-0.1317614464858559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4429166666666663E-2"/>
                  <c:y val="0.2111880952380951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calidad-lic'!$B$4:$B$5</c:f>
              <c:numCache>
                <c:formatCode>#,##0</c:formatCode>
                <c:ptCount val="2"/>
                <c:pt idx="0">
                  <c:v>184662</c:v>
                </c:pt>
                <c:pt idx="1">
                  <c:v>110086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calidad-lic'!$C$3</c:f>
              <c:strCache>
                <c:ptCount val="1"/>
                <c:pt idx="0">
                  <c:v>CENTRO-SUR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9.9457567804024493E-3"/>
                  <c:y val="-0.1317614464858559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6790277777777939E-2"/>
                  <c:y val="0.2372263888888888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calidad-lic'!$C$4:$C$5</c:f>
              <c:numCache>
                <c:formatCode>#,##0</c:formatCode>
                <c:ptCount val="2"/>
                <c:pt idx="0">
                  <c:v>278311</c:v>
                </c:pt>
                <c:pt idx="1">
                  <c:v>177958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calidad-lic'!$D$3</c:f>
              <c:strCache>
                <c:ptCount val="1"/>
                <c:pt idx="0">
                  <c:v>METROPOLITANA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4.4097222222222225E-2"/>
                  <c:y val="-0.1317619047619047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4429166666666663E-2"/>
                  <c:y val="0.2011083333333334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calidad-lic'!$D$4:$D$5</c:f>
              <c:numCache>
                <c:formatCode>#,##0</c:formatCode>
                <c:ptCount val="2"/>
                <c:pt idx="0">
                  <c:v>256773</c:v>
                </c:pt>
                <c:pt idx="1">
                  <c:v>100137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DOCENTE'!$A$21</c:f>
              <c:strCache>
                <c:ptCount val="1"/>
                <c:pt idx="0">
                  <c:v>CENTRO-SUR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9709645669291339E-2"/>
                  <c:y val="2.579542140565762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4.3075240594925637E-3"/>
                  <c:y val="-0.14493511227763195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DOCENTE'!$B$21:$D$21</c:f>
              <c:numCache>
                <c:formatCode>#,##0</c:formatCode>
                <c:ptCount val="3"/>
                <c:pt idx="0">
                  <c:v>3264</c:v>
                </c:pt>
                <c:pt idx="1">
                  <c:v>4682</c:v>
                </c:pt>
                <c:pt idx="2">
                  <c:v>3870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calidad-lic'!$E$3</c:f>
              <c:strCache>
                <c:ptCount val="1"/>
                <c:pt idx="0">
                  <c:v>NORESTE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4.4097222222222225E-2"/>
                  <c:y val="-0.1116027777777777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4429166666666663E-2"/>
                  <c:y val="0.1708706349206349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calidad-lic'!$E$4:$E$5</c:f>
              <c:numCache>
                <c:formatCode>#,##0</c:formatCode>
                <c:ptCount val="2"/>
                <c:pt idx="0">
                  <c:v>214670</c:v>
                </c:pt>
                <c:pt idx="1">
                  <c:v>94673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calidad-lic'!$F$3</c:f>
              <c:strCache>
                <c:ptCount val="1"/>
                <c:pt idx="0">
                  <c:v>NOROESTE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1.3229166666666667E-2"/>
                  <c:y val="-0.1200023148148148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6790277777777939E-2"/>
                  <c:y val="0.2078282407407407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calidad-lic'!$F$4:$F$5</c:f>
              <c:numCache>
                <c:formatCode>#,##0</c:formatCode>
                <c:ptCount val="2"/>
                <c:pt idx="0">
                  <c:v>202093</c:v>
                </c:pt>
                <c:pt idx="1">
                  <c:v>96345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64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calidad-lic'!$G$3</c:f>
              <c:strCache>
                <c:ptCount val="1"/>
                <c:pt idx="0">
                  <c:v>SUR-SURESTE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3.5277777777777776E-2"/>
                  <c:y val="-0.262793650793650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4429166666666663E-2"/>
                  <c:y val="0.3170210317460318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calidad-lic'!$A$4:$A$5</c:f>
              <c:strCache>
                <c:ptCount val="2"/>
                <c:pt idx="0">
                  <c:v>CALIDAD</c:v>
                </c:pt>
                <c:pt idx="1">
                  <c:v>NO CALIDAD</c:v>
                </c:pt>
              </c:strCache>
            </c:strRef>
          </c:cat>
          <c:val>
            <c:numRef>
              <c:f>'programas de calidad-lic'!$G$4:$G$5</c:f>
              <c:numCache>
                <c:formatCode>#,##0</c:formatCode>
                <c:ptCount val="2"/>
                <c:pt idx="0">
                  <c:v>139186</c:v>
                </c:pt>
                <c:pt idx="1">
                  <c:v>98773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calidad-pos'!$B$3</c:f>
              <c:strCache>
                <c:ptCount val="1"/>
                <c:pt idx="0">
                  <c:v>CENTRO-OCCIDENTE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8765277777777783E-2"/>
                  <c:y val="1.43892857142858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227222222222222"/>
                  <c:y val="5.49579365079365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calidad-pos'!$B$4:$B$5</c:f>
              <c:numCache>
                <c:formatCode>#,##0</c:formatCode>
                <c:ptCount val="2"/>
                <c:pt idx="0">
                  <c:v>2638</c:v>
                </c:pt>
                <c:pt idx="1">
                  <c:v>17942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calidad-pos'!$C$3</c:f>
              <c:strCache>
                <c:ptCount val="1"/>
                <c:pt idx="0">
                  <c:v>CENTRO-SUR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4.0813888888888886E-2"/>
                  <c:y val="-3.76874999999999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7862152777777781E-2"/>
                  <c:y val="8.435601851851855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calidad-pos'!$C$4:$C$5</c:f>
              <c:numCache>
                <c:formatCode>#,##0</c:formatCode>
                <c:ptCount val="2"/>
                <c:pt idx="0">
                  <c:v>3769</c:v>
                </c:pt>
                <c:pt idx="1">
                  <c:v>26562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calidad-pos'!$D$3</c:f>
              <c:strCache>
                <c:ptCount val="1"/>
                <c:pt idx="0">
                  <c:v>METROPOLITANA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9.9457567804024493E-3"/>
                  <c:y val="-0.1317614464858559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6790277777777939E-2"/>
                  <c:y val="0.2011087301587300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calidad-pos'!$D$4:$D$5</c:f>
              <c:numCache>
                <c:formatCode>#,##0</c:formatCode>
                <c:ptCount val="2"/>
                <c:pt idx="0">
                  <c:v>20794</c:v>
                </c:pt>
                <c:pt idx="1">
                  <c:v>26432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calidad-pos'!$E$3</c:f>
              <c:strCache>
                <c:ptCount val="1"/>
                <c:pt idx="0">
                  <c:v>NORESTE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1263888888888888E-3"/>
                  <c:y val="2.446865079365088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7306944444444526E-2"/>
                  <c:y val="2.975952380952383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calidad-pos'!$E$4:$E$5</c:f>
              <c:numCache>
                <c:formatCode>#,##0</c:formatCode>
                <c:ptCount val="2"/>
                <c:pt idx="0">
                  <c:v>2701</c:v>
                </c:pt>
                <c:pt idx="1">
                  <c:v>19606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calidad-pos'!$F$3</c:f>
              <c:strCache>
                <c:ptCount val="1"/>
                <c:pt idx="0">
                  <c:v>NOROESTE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6.2862500000000002E-2"/>
                  <c:y val="-3.768749999999999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550104166666667"/>
                  <c:y val="6.083750000000000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calidad-pos'!$F$4:$F$5</c:f>
              <c:numCache>
                <c:formatCode>#,##0</c:formatCode>
                <c:ptCount val="2"/>
                <c:pt idx="0">
                  <c:v>1351</c:v>
                </c:pt>
                <c:pt idx="1">
                  <c:v>11884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93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'programas de calidad-pos'!$G$3</c:f>
              <c:strCache>
                <c:ptCount val="1"/>
                <c:pt idx="0">
                  <c:v>SUR-SURESTE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6091666666666669E-2"/>
                  <c:y val="1.438928571428580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636944444444444"/>
                  <c:y val="2.975952380952380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noFill/>
                </a:ln>
              </c:spPr>
            </c:leaderLines>
          </c:dLbls>
          <c:cat>
            <c:strRef>
              <c:f>'programas de calidad-pos'!$A$4:$A$5</c:f>
              <c:strCache>
                <c:ptCount val="2"/>
                <c:pt idx="0">
                  <c:v>PNPC</c:v>
                </c:pt>
                <c:pt idx="1">
                  <c:v>NO NO PNPC</c:v>
                </c:pt>
              </c:strCache>
            </c:strRef>
          </c:cat>
          <c:val>
            <c:numRef>
              <c:f>'programas de calidad-pos'!$G$4:$G$5</c:f>
              <c:numCache>
                <c:formatCode>#,##0</c:formatCode>
                <c:ptCount val="2"/>
                <c:pt idx="0">
                  <c:v>575</c:v>
                </c:pt>
                <c:pt idx="1">
                  <c:v>10128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DOCENTE'!$A$22</c:f>
              <c:strCache>
                <c:ptCount val="1"/>
                <c:pt idx="0">
                  <c:v>METROPOLITANA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2.4119444444444443E-2"/>
                  <c:y val="-9.4825396825397746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4.3995138888888896E-2"/>
                  <c:y val="-0.1298158730158730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DOCENTE'!$B$22:$D$22</c:f>
              <c:numCache>
                <c:formatCode>#,##0</c:formatCode>
                <c:ptCount val="3"/>
                <c:pt idx="0">
                  <c:v>4671</c:v>
                </c:pt>
                <c:pt idx="1">
                  <c:v>4528</c:v>
                </c:pt>
                <c:pt idx="2">
                  <c:v>5372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DOCENTE'!$A$23</c:f>
              <c:strCache>
                <c:ptCount val="1"/>
                <c:pt idx="0">
                  <c:v>NORESTE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9709645669291339E-2"/>
                  <c:y val="2.579542140565762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4.3075240594925637E-3"/>
                  <c:y val="-0.14493511227763195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DOCENTE'!$B$23:$D$23</c:f>
              <c:numCache>
                <c:formatCode>#,##0</c:formatCode>
                <c:ptCount val="3"/>
                <c:pt idx="0">
                  <c:v>2479</c:v>
                </c:pt>
                <c:pt idx="1">
                  <c:v>5405</c:v>
                </c:pt>
                <c:pt idx="2">
                  <c:v>3311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0862881944444442"/>
          <c:y val="0.10583333333333333"/>
        </c:manualLayout>
      </c:layout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DOCENTE'!$A$24</c:f>
              <c:strCache>
                <c:ptCount val="1"/>
                <c:pt idx="0">
                  <c:v>NOROESTE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9709645669291339E-2"/>
                  <c:y val="2.579542140565762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4.3995138888888896E-2"/>
                  <c:y val="-0.1449351851851852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DOCENTE'!$B$24:$D$24</c:f>
              <c:numCache>
                <c:formatCode>#,##0</c:formatCode>
                <c:ptCount val="3"/>
                <c:pt idx="0">
                  <c:v>2187</c:v>
                </c:pt>
                <c:pt idx="1">
                  <c:v>3693</c:v>
                </c:pt>
                <c:pt idx="2">
                  <c:v>2486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0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'PERSONAL DOCENTE'!$A$25</c:f>
              <c:strCache>
                <c:ptCount val="1"/>
                <c:pt idx="0">
                  <c:v>SUR-SURESTE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1.9709645669291339E-2"/>
                  <c:y val="2.5795421405657624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1"/>
              <c:layout>
                <c:manualLayout>
                  <c:x val="6.1634027777777781E-2"/>
                  <c:y val="-0.10965714285714286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dLbl>
              <c:idx val="2"/>
              <c:layout>
                <c:manualLayout>
                  <c:x val="-1.9788385826771653E-2"/>
                  <c:y val="-1.600794692330125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 = </c:separator>
            </c:dLbl>
            <c:txPr>
              <a:bodyPr/>
              <a:lstStyle/>
              <a:p>
                <a:pPr>
                  <a:defRPr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 = </c:separator>
            <c:showLeaderLines val="0"/>
          </c:dLbls>
          <c:cat>
            <c:strRef>
              <c:f>'PERSONAL DOCENTE'!$B$19:$D$19</c:f>
              <c:strCache>
                <c:ptCount val="3"/>
                <c:pt idx="0">
                  <c:v>LICENCIATURA</c:v>
                </c:pt>
                <c:pt idx="1">
                  <c:v>ESPECIALIDAD Y MAESTRÍA</c:v>
                </c:pt>
                <c:pt idx="2">
                  <c:v>DOCTORADO</c:v>
                </c:pt>
              </c:strCache>
            </c:strRef>
          </c:cat>
          <c:val>
            <c:numRef>
              <c:f>'PERSONAL DOCENTE'!$B$25:$D$25</c:f>
              <c:numCache>
                <c:formatCode>#,##0</c:formatCode>
                <c:ptCount val="3"/>
                <c:pt idx="0">
                  <c:v>2276</c:v>
                </c:pt>
                <c:pt idx="1">
                  <c:v>3798</c:v>
                </c:pt>
                <c:pt idx="2">
                  <c:v>2117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4"/>
          <c:order val="4"/>
          <c:tx>
            <c:strRef>
              <c:f>SNI!$F$2</c:f>
              <c:strCache>
                <c:ptCount val="1"/>
                <c:pt idx="0">
                  <c:v>Total general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8635756870597231E-3"/>
                  <c:y val="-0.424666432838560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0.253298360569174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171266314873319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8636884306987398E-3"/>
                  <c:y val="-0.147027153090243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0.147027153090243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4317314717103662E-3"/>
                  <c:y val="-0.125434050298222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SNI!$A$3:$A$8</c:f>
              <c:strCache>
                <c:ptCount val="6"/>
                <c:pt idx="0">
                  <c:v>METROPOLITANA</c:v>
                </c:pt>
                <c:pt idx="1">
                  <c:v>CENTRO-SUR</c:v>
                </c:pt>
                <c:pt idx="2">
                  <c:v>CENTRO-OCCIDENTE</c:v>
                </c:pt>
                <c:pt idx="3">
                  <c:v>NOROESTE</c:v>
                </c:pt>
                <c:pt idx="4">
                  <c:v>NORESTE</c:v>
                </c:pt>
                <c:pt idx="5">
                  <c:v>SUR-SURESTE</c:v>
                </c:pt>
              </c:strCache>
            </c:strRef>
          </c:cat>
          <c:val>
            <c:numRef>
              <c:f>SNI!$F$3:$F$8</c:f>
              <c:numCache>
                <c:formatCode>#,##0</c:formatCode>
                <c:ptCount val="6"/>
                <c:pt idx="0">
                  <c:v>5983</c:v>
                </c:pt>
                <c:pt idx="1">
                  <c:v>3466</c:v>
                </c:pt>
                <c:pt idx="2">
                  <c:v>2365</c:v>
                </c:pt>
                <c:pt idx="3">
                  <c:v>1889</c:v>
                </c:pt>
                <c:pt idx="4">
                  <c:v>1861</c:v>
                </c:pt>
                <c:pt idx="5">
                  <c:v>1645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571328"/>
        <c:axId val="89572864"/>
      </c:barChart>
      <c:barChart>
        <c:barDir val="col"/>
        <c:grouping val="stacked"/>
        <c:varyColors val="0"/>
        <c:ser>
          <c:idx val="0"/>
          <c:order val="0"/>
          <c:tx>
            <c:strRef>
              <c:f>SNI!$B$2</c:f>
              <c:strCache>
                <c:ptCount val="1"/>
                <c:pt idx="0">
                  <c:v>CANDIDATOS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SNI!$A$3:$A$8</c:f>
              <c:strCache>
                <c:ptCount val="6"/>
                <c:pt idx="0">
                  <c:v>METROPOLITANA</c:v>
                </c:pt>
                <c:pt idx="1">
                  <c:v>CENTRO-SUR</c:v>
                </c:pt>
                <c:pt idx="2">
                  <c:v>CENTRO-OCCIDENTE</c:v>
                </c:pt>
                <c:pt idx="3">
                  <c:v>NOROESTE</c:v>
                </c:pt>
                <c:pt idx="4">
                  <c:v>NORESTE</c:v>
                </c:pt>
                <c:pt idx="5">
                  <c:v>SUR-SURESTE</c:v>
                </c:pt>
              </c:strCache>
            </c:strRef>
          </c:cat>
          <c:val>
            <c:numRef>
              <c:f>SNI!$B$3:$B$8</c:f>
              <c:numCache>
                <c:formatCode>#,##0</c:formatCode>
                <c:ptCount val="6"/>
                <c:pt idx="0">
                  <c:v>650</c:v>
                </c:pt>
                <c:pt idx="1">
                  <c:v>612</c:v>
                </c:pt>
                <c:pt idx="2">
                  <c:v>483</c:v>
                </c:pt>
                <c:pt idx="3">
                  <c:v>389</c:v>
                </c:pt>
                <c:pt idx="4">
                  <c:v>409</c:v>
                </c:pt>
                <c:pt idx="5">
                  <c:v>324</c:v>
                </c:pt>
              </c:numCache>
            </c:numRef>
          </c:val>
        </c:ser>
        <c:ser>
          <c:idx val="1"/>
          <c:order val="1"/>
          <c:tx>
            <c:strRef>
              <c:f>SNI!$C$2</c:f>
              <c:strCache>
                <c:ptCount val="1"/>
                <c:pt idx="0">
                  <c:v>NIVEL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SNI!$A$3:$A$8</c:f>
              <c:strCache>
                <c:ptCount val="6"/>
                <c:pt idx="0">
                  <c:v>METROPOLITANA</c:v>
                </c:pt>
                <c:pt idx="1">
                  <c:v>CENTRO-SUR</c:v>
                </c:pt>
                <c:pt idx="2">
                  <c:v>CENTRO-OCCIDENTE</c:v>
                </c:pt>
                <c:pt idx="3">
                  <c:v>NOROESTE</c:v>
                </c:pt>
                <c:pt idx="4">
                  <c:v>NORESTE</c:v>
                </c:pt>
                <c:pt idx="5">
                  <c:v>SUR-SURESTE</c:v>
                </c:pt>
              </c:strCache>
            </c:strRef>
          </c:cat>
          <c:val>
            <c:numRef>
              <c:f>SNI!$C$3:$C$8</c:f>
              <c:numCache>
                <c:formatCode>#,##0</c:formatCode>
                <c:ptCount val="6"/>
                <c:pt idx="0">
                  <c:v>2823</c:v>
                </c:pt>
                <c:pt idx="1">
                  <c:v>1972</c:v>
                </c:pt>
                <c:pt idx="2">
                  <c:v>1361</c:v>
                </c:pt>
                <c:pt idx="3">
                  <c:v>1062</c:v>
                </c:pt>
                <c:pt idx="4">
                  <c:v>1106</c:v>
                </c:pt>
                <c:pt idx="5">
                  <c:v>1029</c:v>
                </c:pt>
              </c:numCache>
            </c:numRef>
          </c:val>
        </c:ser>
        <c:ser>
          <c:idx val="2"/>
          <c:order val="2"/>
          <c:tx>
            <c:strRef>
              <c:f>SNI!$D$2</c:f>
              <c:strCache>
                <c:ptCount val="1"/>
                <c:pt idx="0">
                  <c:v>NIVEL 2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SNI!$A$3:$A$8</c:f>
              <c:strCache>
                <c:ptCount val="6"/>
                <c:pt idx="0">
                  <c:v>METROPOLITANA</c:v>
                </c:pt>
                <c:pt idx="1">
                  <c:v>CENTRO-SUR</c:v>
                </c:pt>
                <c:pt idx="2">
                  <c:v>CENTRO-OCCIDENTE</c:v>
                </c:pt>
                <c:pt idx="3">
                  <c:v>NOROESTE</c:v>
                </c:pt>
                <c:pt idx="4">
                  <c:v>NORESTE</c:v>
                </c:pt>
                <c:pt idx="5">
                  <c:v>SUR-SURESTE</c:v>
                </c:pt>
              </c:strCache>
            </c:strRef>
          </c:cat>
          <c:val>
            <c:numRef>
              <c:f>SNI!$D$3:$D$8</c:f>
              <c:numCache>
                <c:formatCode>#,##0</c:formatCode>
                <c:ptCount val="6"/>
                <c:pt idx="0">
                  <c:v>1507</c:v>
                </c:pt>
                <c:pt idx="1">
                  <c:v>623</c:v>
                </c:pt>
                <c:pt idx="2">
                  <c:v>394</c:v>
                </c:pt>
                <c:pt idx="3">
                  <c:v>333</c:v>
                </c:pt>
                <c:pt idx="4">
                  <c:v>262</c:v>
                </c:pt>
                <c:pt idx="5">
                  <c:v>219</c:v>
                </c:pt>
              </c:numCache>
            </c:numRef>
          </c:val>
        </c:ser>
        <c:ser>
          <c:idx val="3"/>
          <c:order val="3"/>
          <c:tx>
            <c:strRef>
              <c:f>SNI!$E$2</c:f>
              <c:strCache>
                <c:ptCount val="1"/>
                <c:pt idx="0">
                  <c:v>NIVEL 3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SNI!$A$3:$A$8</c:f>
              <c:strCache>
                <c:ptCount val="6"/>
                <c:pt idx="0">
                  <c:v>METROPOLITANA</c:v>
                </c:pt>
                <c:pt idx="1">
                  <c:v>CENTRO-SUR</c:v>
                </c:pt>
                <c:pt idx="2">
                  <c:v>CENTRO-OCCIDENTE</c:v>
                </c:pt>
                <c:pt idx="3">
                  <c:v>NOROESTE</c:v>
                </c:pt>
                <c:pt idx="4">
                  <c:v>NORESTE</c:v>
                </c:pt>
                <c:pt idx="5">
                  <c:v>SUR-SURESTE</c:v>
                </c:pt>
              </c:strCache>
            </c:strRef>
          </c:cat>
          <c:val>
            <c:numRef>
              <c:f>SNI!$E$3:$E$8</c:f>
              <c:numCache>
                <c:formatCode>#,##0</c:formatCode>
                <c:ptCount val="6"/>
                <c:pt idx="0">
                  <c:v>1003</c:v>
                </c:pt>
                <c:pt idx="1">
                  <c:v>259</c:v>
                </c:pt>
                <c:pt idx="2">
                  <c:v>127</c:v>
                </c:pt>
                <c:pt idx="3">
                  <c:v>105</c:v>
                </c:pt>
                <c:pt idx="4">
                  <c:v>84</c:v>
                </c:pt>
                <c:pt idx="5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580288"/>
        <c:axId val="89574400"/>
      </c:barChart>
      <c:catAx>
        <c:axId val="895713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/>
          <a:lstStyle/>
          <a:p>
            <a:pPr>
              <a:defRPr sz="1200" b="1"/>
            </a:pPr>
            <a:endParaRPr lang="es-MX"/>
          </a:p>
        </c:txPr>
        <c:crossAx val="89572864"/>
        <c:crosses val="autoZero"/>
        <c:auto val="1"/>
        <c:lblAlgn val="ctr"/>
        <c:lblOffset val="100"/>
        <c:noMultiLvlLbl val="0"/>
      </c:catAx>
      <c:valAx>
        <c:axId val="8957286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9571328"/>
        <c:crosses val="autoZero"/>
        <c:crossBetween val="between"/>
      </c:valAx>
      <c:valAx>
        <c:axId val="89574400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89580288"/>
        <c:crosses val="max"/>
        <c:crossBetween val="between"/>
      </c:valAx>
      <c:catAx>
        <c:axId val="89580288"/>
        <c:scaling>
          <c:orientation val="minMax"/>
        </c:scaling>
        <c:delete val="1"/>
        <c:axPos val="b"/>
        <c:majorTickMark val="out"/>
        <c:minorTickMark val="none"/>
        <c:tickLblPos val="nextTo"/>
        <c:crossAx val="89574400"/>
        <c:crosses val="autoZero"/>
        <c:auto val="1"/>
        <c:lblAlgn val="ctr"/>
        <c:lblOffset val="100"/>
        <c:noMultiLvlLbl val="0"/>
      </c:cat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0349212147450637"/>
          <c:y val="5.6182473459474282E-2"/>
          <c:w val="0.27984121185882693"/>
          <c:h val="0.23135121537750439"/>
        </c:manualLayout>
      </c:layout>
      <c:overlay val="1"/>
      <c:txPr>
        <a:bodyPr/>
        <a:lstStyle/>
        <a:p>
          <a:pPr>
            <a:defRPr sz="1800">
              <a:solidFill>
                <a:schemeClr val="tx1"/>
              </a:solidFill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286789856080448E-2"/>
          <c:y val="2.681768549919843E-2"/>
          <c:w val="0.94601393135379075"/>
          <c:h val="0.912671062549176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'PTC-MATRÍCULA'!$D$1</c:f>
              <c:strCache>
                <c:ptCount val="1"/>
                <c:pt idx="0">
                  <c:v>MATRÍCULA / PTC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7.8902220711433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7.5144972106127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3883695804462115E-3"/>
                  <c:y val="7.5144972106127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7572539637576997E-17"/>
                  <c:y val="7.5144972106127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7.5144972106127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7.5144972106127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'PTC-MATRÍCULA'!$A$2:$A$7</c:f>
              <c:strCache>
                <c:ptCount val="6"/>
                <c:pt idx="0">
                  <c:v>CENTRO-SUR</c:v>
                </c:pt>
                <c:pt idx="1">
                  <c:v>NOROESTE</c:v>
                </c:pt>
                <c:pt idx="2">
                  <c:v>CENTRO-OCCIDENTE</c:v>
                </c:pt>
                <c:pt idx="3">
                  <c:v>SUR-SURESTE</c:v>
                </c:pt>
                <c:pt idx="4">
                  <c:v>NORESTE</c:v>
                </c:pt>
                <c:pt idx="5">
                  <c:v>METROPOLITANA</c:v>
                </c:pt>
              </c:strCache>
            </c:strRef>
          </c:cat>
          <c:val>
            <c:numRef>
              <c:f>'PTC-MATRÍCULA'!$D$2:$D$7</c:f>
              <c:numCache>
                <c:formatCode>0</c:formatCode>
                <c:ptCount val="6"/>
                <c:pt idx="0">
                  <c:v>41.181448882870683</c:v>
                </c:pt>
                <c:pt idx="1">
                  <c:v>37.254721491752328</c:v>
                </c:pt>
                <c:pt idx="2">
                  <c:v>31.109707971586424</c:v>
                </c:pt>
                <c:pt idx="3">
                  <c:v>30.357953851788547</c:v>
                </c:pt>
                <c:pt idx="4">
                  <c:v>29.624832514515408</c:v>
                </c:pt>
                <c:pt idx="5">
                  <c:v>27.735639283508338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261952"/>
        <c:axId val="89263488"/>
      </c:barChart>
      <c:catAx>
        <c:axId val="89261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89263488"/>
        <c:crosses val="autoZero"/>
        <c:auto val="1"/>
        <c:lblAlgn val="ctr"/>
        <c:lblOffset val="100"/>
        <c:noMultiLvlLbl val="0"/>
      </c:catAx>
      <c:valAx>
        <c:axId val="8926348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89261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1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Hoja3!$A$3:$A$35</c:f>
              <c:strCache>
                <c:ptCount val="33"/>
                <c:pt idx="0">
                  <c:v>Distrito Federal</c:v>
                </c:pt>
                <c:pt idx="1">
                  <c:v>Sinaloa</c:v>
                </c:pt>
                <c:pt idx="2">
                  <c:v>Nuevo León</c:v>
                </c:pt>
                <c:pt idx="3">
                  <c:v>Sonora</c:v>
                </c:pt>
                <c:pt idx="4">
                  <c:v>Colima</c:v>
                </c:pt>
                <c:pt idx="5">
                  <c:v>Aguascalientes</c:v>
                </c:pt>
                <c:pt idx="6">
                  <c:v>Nayarit</c:v>
                </c:pt>
                <c:pt idx="7">
                  <c:v>Puebla</c:v>
                </c:pt>
                <c:pt idx="8">
                  <c:v>Chihuahua</c:v>
                </c:pt>
                <c:pt idx="9">
                  <c:v>Tamaulipas</c:v>
                </c:pt>
                <c:pt idx="10">
                  <c:v>Coahuila</c:v>
                </c:pt>
                <c:pt idx="11">
                  <c:v>Tabasco</c:v>
                </c:pt>
                <c:pt idx="12">
                  <c:v>Nacional</c:v>
                </c:pt>
                <c:pt idx="13">
                  <c:v>Campeche</c:v>
                </c:pt>
                <c:pt idx="14">
                  <c:v>Yucatán</c:v>
                </c:pt>
                <c:pt idx="15">
                  <c:v>Veracruz</c:v>
                </c:pt>
                <c:pt idx="16">
                  <c:v>Baja California</c:v>
                </c:pt>
                <c:pt idx="17">
                  <c:v>Querétaro</c:v>
                </c:pt>
                <c:pt idx="18">
                  <c:v>Baja California Sur</c:v>
                </c:pt>
                <c:pt idx="19">
                  <c:v>Jalisco</c:v>
                </c:pt>
                <c:pt idx="20">
                  <c:v>Morelos</c:v>
                </c:pt>
                <c:pt idx="21">
                  <c:v>Hidalgo</c:v>
                </c:pt>
                <c:pt idx="22">
                  <c:v>Zacatecas</c:v>
                </c:pt>
                <c:pt idx="23">
                  <c:v>San Luis Potosí</c:v>
                </c:pt>
                <c:pt idx="24">
                  <c:v>Durango</c:v>
                </c:pt>
                <c:pt idx="25">
                  <c:v>Tlaxcala</c:v>
                </c:pt>
                <c:pt idx="26">
                  <c:v>México</c:v>
                </c:pt>
                <c:pt idx="27">
                  <c:v>Michoacán</c:v>
                </c:pt>
                <c:pt idx="28">
                  <c:v>Guanajuato</c:v>
                </c:pt>
                <c:pt idx="29">
                  <c:v>Quintana Roo</c:v>
                </c:pt>
                <c:pt idx="30">
                  <c:v>Guerrero</c:v>
                </c:pt>
                <c:pt idx="31">
                  <c:v>Chiapas</c:v>
                </c:pt>
                <c:pt idx="32">
                  <c:v>Oaxaca</c:v>
                </c:pt>
              </c:strCache>
            </c:strRef>
          </c:cat>
          <c:val>
            <c:numRef>
              <c:f>Hoja3!$D$3:$D$35</c:f>
              <c:numCache>
                <c:formatCode>0.0</c:formatCode>
                <c:ptCount val="33"/>
                <c:pt idx="0">
                  <c:v>74.182063743524864</c:v>
                </c:pt>
                <c:pt idx="1">
                  <c:v>42.701970400184777</c:v>
                </c:pt>
                <c:pt idx="2">
                  <c:v>40.315880686958749</c:v>
                </c:pt>
                <c:pt idx="3">
                  <c:v>39.016888331895871</c:v>
                </c:pt>
                <c:pt idx="4">
                  <c:v>38.523995458160563</c:v>
                </c:pt>
                <c:pt idx="5">
                  <c:v>36.126226169942498</c:v>
                </c:pt>
                <c:pt idx="6">
                  <c:v>35.075130626003279</c:v>
                </c:pt>
                <c:pt idx="7">
                  <c:v>34.981636812423133</c:v>
                </c:pt>
                <c:pt idx="8">
                  <c:v>34.803416606444557</c:v>
                </c:pt>
                <c:pt idx="9">
                  <c:v>34.715424240029961</c:v>
                </c:pt>
                <c:pt idx="10">
                  <c:v>33.111045422443723</c:v>
                </c:pt>
                <c:pt idx="11">
                  <c:v>33.064879953714033</c:v>
                </c:pt>
                <c:pt idx="12">
                  <c:v>32.104084170428223</c:v>
                </c:pt>
                <c:pt idx="13">
                  <c:v>31.466728172465771</c:v>
                </c:pt>
                <c:pt idx="14">
                  <c:v>31.364761324200199</c:v>
                </c:pt>
                <c:pt idx="15">
                  <c:v>31.214462277033149</c:v>
                </c:pt>
                <c:pt idx="16">
                  <c:v>31.158217965813432</c:v>
                </c:pt>
                <c:pt idx="17">
                  <c:v>31.140294880544161</c:v>
                </c:pt>
                <c:pt idx="18">
                  <c:v>30.55168693409464</c:v>
                </c:pt>
                <c:pt idx="19">
                  <c:v>30.513151784957738</c:v>
                </c:pt>
                <c:pt idx="20">
                  <c:v>30.039078180863811</c:v>
                </c:pt>
                <c:pt idx="21">
                  <c:v>29.845951965290499</c:v>
                </c:pt>
                <c:pt idx="22">
                  <c:v>28.90098325038316</c:v>
                </c:pt>
                <c:pt idx="23">
                  <c:v>28.491808539835059</c:v>
                </c:pt>
                <c:pt idx="24">
                  <c:v>26.855040868519382</c:v>
                </c:pt>
                <c:pt idx="25">
                  <c:v>25.103232012695511</c:v>
                </c:pt>
                <c:pt idx="26">
                  <c:v>25.064874342745519</c:v>
                </c:pt>
                <c:pt idx="27">
                  <c:v>23.638214076485951</c:v>
                </c:pt>
                <c:pt idx="28">
                  <c:v>21.099732302329329</c:v>
                </c:pt>
                <c:pt idx="29">
                  <c:v>20.49134119820727</c:v>
                </c:pt>
                <c:pt idx="30">
                  <c:v>19.83322715400946</c:v>
                </c:pt>
                <c:pt idx="31">
                  <c:v>19.3777291024888</c:v>
                </c:pt>
                <c:pt idx="32">
                  <c:v>18.495742632964269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407808"/>
        <c:axId val="22745472"/>
        <c:axId val="0"/>
      </c:bar3DChart>
      <c:catAx>
        <c:axId val="22407808"/>
        <c:scaling>
          <c:orientation val="minMax"/>
        </c:scaling>
        <c:delete val="0"/>
        <c:axPos val="b"/>
        <c:majorTickMark val="none"/>
        <c:minorTickMark val="none"/>
        <c:tickLblPos val="nextTo"/>
        <c:crossAx val="22745472"/>
        <c:crosses val="autoZero"/>
        <c:auto val="1"/>
        <c:lblAlgn val="ctr"/>
        <c:lblOffset val="100"/>
        <c:noMultiLvlLbl val="0"/>
      </c:catAx>
      <c:valAx>
        <c:axId val="22745472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crossAx val="22407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0.08064</cdr:x>
      <cdr:y>0.05961</cdr:y>
    </cdr:from>
    <cdr:to>
      <cdr:x>0.15341</cdr:x>
      <cdr:y>0.10791</cdr:y>
    </cdr:to>
    <cdr:sp macro="" textlink="">
      <cdr:nvSpPr>
        <cdr:cNvPr id="3" name="4 CuadroTexto"/>
        <cdr:cNvSpPr txBox="1"/>
      </cdr:nvSpPr>
      <cdr:spPr>
        <a:xfrm xmlns:a="http://schemas.openxmlformats.org/drawingml/2006/main">
          <a:off x="700331" y="313431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486,600</a:t>
          </a:r>
        </a:p>
      </cdr:txBody>
    </cdr:sp>
  </cdr:relSizeAnchor>
  <cdr:relSizeAnchor xmlns:cdr="http://schemas.openxmlformats.org/drawingml/2006/chartDrawing">
    <cdr:from>
      <cdr:x>0.24432</cdr:x>
      <cdr:y>0.12592</cdr:y>
    </cdr:from>
    <cdr:to>
      <cdr:x>0.31708</cdr:x>
      <cdr:y>0.17422</cdr:y>
    </cdr:to>
    <cdr:sp macro="" textlink="">
      <cdr:nvSpPr>
        <cdr:cNvPr id="4" name="5 CuadroTexto"/>
        <cdr:cNvSpPr txBox="1"/>
      </cdr:nvSpPr>
      <cdr:spPr>
        <a:xfrm xmlns:a="http://schemas.openxmlformats.org/drawingml/2006/main">
          <a:off x="2121712" y="662085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311,673</a:t>
          </a:r>
        </a:p>
      </cdr:txBody>
    </cdr:sp>
  </cdr:relSizeAnchor>
  <cdr:relSizeAnchor xmlns:cdr="http://schemas.openxmlformats.org/drawingml/2006/chartDrawing">
    <cdr:from>
      <cdr:x>0.40236</cdr:x>
      <cdr:y>0.25262</cdr:y>
    </cdr:from>
    <cdr:to>
      <cdr:x>0.47513</cdr:x>
      <cdr:y>0.30092</cdr:y>
    </cdr:to>
    <cdr:sp macro="" textlink="">
      <cdr:nvSpPr>
        <cdr:cNvPr id="5" name="6 CuadroTexto"/>
        <cdr:cNvSpPr txBox="1"/>
      </cdr:nvSpPr>
      <cdr:spPr>
        <a:xfrm xmlns:a="http://schemas.openxmlformats.org/drawingml/2006/main">
          <a:off x="3494239" y="1328241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315,328</a:t>
          </a:r>
        </a:p>
      </cdr:txBody>
    </cdr:sp>
  </cdr:relSizeAnchor>
  <cdr:relSizeAnchor xmlns:cdr="http://schemas.openxmlformats.org/drawingml/2006/chartDrawing">
    <cdr:from>
      <cdr:x>0.55923</cdr:x>
      <cdr:y>0.27021</cdr:y>
    </cdr:from>
    <cdr:to>
      <cdr:x>0.63199</cdr:x>
      <cdr:y>0.3185</cdr:y>
    </cdr:to>
    <cdr:sp macro="" textlink="">
      <cdr:nvSpPr>
        <cdr:cNvPr id="6" name="7 CuadroTexto"/>
        <cdr:cNvSpPr txBox="1"/>
      </cdr:nvSpPr>
      <cdr:spPr>
        <a:xfrm xmlns:a="http://schemas.openxmlformats.org/drawingml/2006/main">
          <a:off x="4856524" y="1420715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248,662</a:t>
          </a:r>
        </a:p>
      </cdr:txBody>
    </cdr:sp>
  </cdr:relSizeAnchor>
  <cdr:relSizeAnchor xmlns:cdr="http://schemas.openxmlformats.org/drawingml/2006/chartDrawing">
    <cdr:from>
      <cdr:x>0.71747</cdr:x>
      <cdr:y>0.28668</cdr:y>
    </cdr:from>
    <cdr:to>
      <cdr:x>0.79023</cdr:x>
      <cdr:y>0.33498</cdr:y>
    </cdr:to>
    <cdr:sp macro="" textlink="">
      <cdr:nvSpPr>
        <cdr:cNvPr id="7" name="8 CuadroTexto"/>
        <cdr:cNvSpPr txBox="1"/>
      </cdr:nvSpPr>
      <cdr:spPr>
        <a:xfrm xmlns:a="http://schemas.openxmlformats.org/drawingml/2006/main">
          <a:off x="6230679" y="1507329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331,650</a:t>
          </a:r>
        </a:p>
      </cdr:txBody>
    </cdr:sp>
  </cdr:relSizeAnchor>
  <cdr:relSizeAnchor xmlns:cdr="http://schemas.openxmlformats.org/drawingml/2006/chartDrawing">
    <cdr:from>
      <cdr:x>0.86859</cdr:x>
      <cdr:y>0.31706</cdr:y>
    </cdr:from>
    <cdr:to>
      <cdr:x>0.94135</cdr:x>
      <cdr:y>0.36536</cdr:y>
    </cdr:to>
    <cdr:sp macro="" textlink="">
      <cdr:nvSpPr>
        <cdr:cNvPr id="8" name="9 CuadroTexto"/>
        <cdr:cNvSpPr txBox="1"/>
      </cdr:nvSpPr>
      <cdr:spPr>
        <a:xfrm xmlns:a="http://schemas.openxmlformats.org/drawingml/2006/main">
          <a:off x="7543096" y="1667061"/>
          <a:ext cx="631904" cy="253916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050" dirty="0"/>
            <a:t>404,136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0.08969</cdr:x>
      <cdr:y>0.09428</cdr:y>
    </cdr:from>
    <cdr:to>
      <cdr:x>0.24664</cdr:x>
      <cdr:y>0.14374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777551" y="592883"/>
          <a:ext cx="1360714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Metropolitana</a:t>
          </a:r>
          <a:endParaRPr lang="es-MX" sz="1100" b="1"/>
        </a:p>
      </cdr:txBody>
    </cdr:sp>
  </cdr:relSizeAnchor>
  <cdr:relSizeAnchor xmlns:cdr="http://schemas.openxmlformats.org/drawingml/2006/chartDrawing">
    <cdr:from>
      <cdr:x>0.0933</cdr:x>
      <cdr:y>0.34965</cdr:y>
    </cdr:from>
    <cdr:to>
      <cdr:x>0.25025</cdr:x>
      <cdr:y>0.39911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808913" y="2198785"/>
          <a:ext cx="1360714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Noroeste, TBC=35.6</a:t>
          </a:r>
          <a:endParaRPr lang="es-MX" sz="1100" b="1"/>
        </a:p>
      </cdr:txBody>
    </cdr:sp>
  </cdr:relSizeAnchor>
  <cdr:relSizeAnchor xmlns:cdr="http://schemas.openxmlformats.org/drawingml/2006/chartDrawing">
    <cdr:from>
      <cdr:x>0.24465</cdr:x>
      <cdr:y>0.38211</cdr:y>
    </cdr:from>
    <cdr:to>
      <cdr:x>0.4016</cdr:x>
      <cdr:y>0.43157</cdr:y>
    </cdr:to>
    <cdr:sp macro="" textlink="">
      <cdr:nvSpPr>
        <cdr:cNvPr id="4" name="1 CuadroTexto"/>
        <cdr:cNvSpPr txBox="1"/>
      </cdr:nvSpPr>
      <cdr:spPr>
        <a:xfrm xmlns:a="http://schemas.openxmlformats.org/drawingml/2006/main">
          <a:off x="2121029" y="2402892"/>
          <a:ext cx="1360714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Noreste, TBC=32.1</a:t>
          </a:r>
          <a:endParaRPr lang="es-MX" sz="1100" b="1"/>
        </a:p>
      </cdr:txBody>
    </cdr:sp>
  </cdr:relSizeAnchor>
  <cdr:relSizeAnchor xmlns:cdr="http://schemas.openxmlformats.org/drawingml/2006/chartDrawing">
    <cdr:from>
      <cdr:x>0.38927</cdr:x>
      <cdr:y>0.41148</cdr:y>
    </cdr:from>
    <cdr:to>
      <cdr:x>0.54622</cdr:x>
      <cdr:y>0.46094</cdr:y>
    </cdr:to>
    <cdr:sp macro="" textlink="">
      <cdr:nvSpPr>
        <cdr:cNvPr id="5" name="1 CuadroTexto"/>
        <cdr:cNvSpPr txBox="1"/>
      </cdr:nvSpPr>
      <cdr:spPr>
        <a:xfrm xmlns:a="http://schemas.openxmlformats.org/drawingml/2006/main">
          <a:off x="3374830" y="2587560"/>
          <a:ext cx="1360714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Centro-Occidente, TBC=30.8</a:t>
          </a:r>
          <a:endParaRPr lang="es-MX" sz="1100" b="1"/>
        </a:p>
      </cdr:txBody>
    </cdr:sp>
  </cdr:relSizeAnchor>
  <cdr:relSizeAnchor xmlns:cdr="http://schemas.openxmlformats.org/drawingml/2006/chartDrawing">
    <cdr:from>
      <cdr:x>0.58209</cdr:x>
      <cdr:y>0.45012</cdr:y>
    </cdr:from>
    <cdr:to>
      <cdr:x>0.73904</cdr:x>
      <cdr:y>0.49958</cdr:y>
    </cdr:to>
    <cdr:sp macro="" textlink="">
      <cdr:nvSpPr>
        <cdr:cNvPr id="6" name="1 CuadroTexto"/>
        <cdr:cNvSpPr txBox="1"/>
      </cdr:nvSpPr>
      <cdr:spPr>
        <a:xfrm xmlns:a="http://schemas.openxmlformats.org/drawingml/2006/main">
          <a:off x="5046565" y="2830544"/>
          <a:ext cx="1360714" cy="311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Centro-Sur, TBC=28.0</a:t>
          </a:r>
          <a:endParaRPr lang="es-MX" sz="1100" b="1"/>
        </a:p>
      </cdr:txBody>
    </cdr:sp>
  </cdr:relSizeAnchor>
  <cdr:relSizeAnchor xmlns:cdr="http://schemas.openxmlformats.org/drawingml/2006/chartDrawing">
    <cdr:from>
      <cdr:x>0.7614</cdr:x>
      <cdr:y>0.49247</cdr:y>
    </cdr:from>
    <cdr:to>
      <cdr:x>0.91835</cdr:x>
      <cdr:y>0.54193</cdr:y>
    </cdr:to>
    <cdr:sp macro="" textlink="">
      <cdr:nvSpPr>
        <cdr:cNvPr id="7" name="1 CuadroTexto"/>
        <cdr:cNvSpPr txBox="1"/>
      </cdr:nvSpPr>
      <cdr:spPr>
        <a:xfrm xmlns:a="http://schemas.openxmlformats.org/drawingml/2006/main">
          <a:off x="6615908" y="3111226"/>
          <a:ext cx="1363760" cy="312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100" b="1"/>
            <a:t>Región</a:t>
          </a:r>
          <a:r>
            <a:rPr lang="es-MX" sz="1100" b="1" baseline="0"/>
            <a:t> Sur-Sureste, TBC=26.5</a:t>
          </a:r>
          <a:endParaRPr lang="es-MX" sz="1100" b="1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0.41701</cdr:x>
      <cdr:y>0.27966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1" y="376590"/>
          <a:ext cx="1011182" cy="328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41CB7EE7-FB18-408E-9887-5E4566FCFBBB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55 %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0.62078</cdr:x>
      <cdr:y>0.86804</cdr:y>
    </cdr:from>
    <cdr:to>
      <cdr:x>0.98864</cdr:x>
      <cdr:y>0.99463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787858" y="2187461"/>
          <a:ext cx="1059426" cy="318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0A5BDB40-8353-4296-A346-64E6CC4B9A32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45 %</a:t>
          </a:fld>
          <a:endParaRPr lang="es-MX" sz="11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0.40861</cdr:x>
      <cdr:y>0.25037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0" y="322791"/>
          <a:ext cx="986973" cy="2180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155EE395-A7B5-478A-9CF9-65A500780731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53 %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0.6469</cdr:x>
      <cdr:y>0.86804</cdr:y>
    </cdr:from>
    <cdr:to>
      <cdr:x>0.98864</cdr:x>
      <cdr:y>0.99463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863081" y="2187461"/>
          <a:ext cx="984202" cy="318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1B898150-39C0-40BD-B061-5F0465CBD961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47 %</a:t>
          </a:fld>
          <a:endParaRPr lang="es-MX" sz="11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0.40291</cdr:x>
      <cdr:y>0.25254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0" y="376590"/>
          <a:ext cx="970561" cy="2598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32D28771-53B5-45B7-A3E1-4A33695415EA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66 %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0.64459</cdr:x>
      <cdr:y>0.86804</cdr:y>
    </cdr:from>
    <cdr:to>
      <cdr:x>0.98864</cdr:x>
      <cdr:y>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856418" y="2187461"/>
          <a:ext cx="990865" cy="332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F6962A39-F2CD-4150-A09F-2EC011B2BB78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34 %</a:t>
          </a:fld>
          <a:endParaRPr lang="es-MX" sz="11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0.3791</cdr:x>
      <cdr:y>0.24656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1" y="376589"/>
          <a:ext cx="902000" cy="2447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279BE202-3B34-43BF-8659-58E3B19B3408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60 %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0.65869</cdr:x>
      <cdr:y>0.86804</cdr:y>
    </cdr:from>
    <cdr:to>
      <cdr:x>0.98864</cdr:x>
      <cdr:y>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897039" y="2187461"/>
          <a:ext cx="950244" cy="332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E6B9C4A8-C8A0-457D-A719-E2D2E6F5685B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40 %</a:t>
          </a:fld>
          <a:endParaRPr lang="es-MX" sz="1100" b="1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0.40522</cdr:x>
      <cdr:y>0.29324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1" y="376589"/>
          <a:ext cx="977224" cy="3623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CAFE09BC-4106-457E-B589-43B690503797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67 %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0.61712</cdr:x>
      <cdr:y>0.86804</cdr:y>
    </cdr:from>
    <cdr:to>
      <cdr:x>0.98864</cdr:x>
      <cdr:y>1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777296" y="1874966"/>
          <a:ext cx="1069987" cy="285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BCFE2B1A-98D1-44CA-8D23-09E782563C16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33 %</a:t>
          </a:fld>
          <a:endParaRPr lang="es-MX" sz="1100" b="1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0.06591</cdr:x>
      <cdr:y>0.14944</cdr:y>
    </cdr:from>
    <cdr:to>
      <cdr:x>0.43608</cdr:x>
      <cdr:y>0.2982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9820" y="376589"/>
          <a:ext cx="1066095" cy="374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A0EBE3CA-FBAA-4DC1-A709-985BA3FB8691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ANUIES: 41 %</a:t>
          </a:fld>
          <a:endParaRPr lang="es-MX" sz="1100" b="1" dirty="0"/>
        </a:p>
      </cdr:txBody>
    </cdr:sp>
  </cdr:relSizeAnchor>
  <cdr:relSizeAnchor xmlns:cdr="http://schemas.openxmlformats.org/drawingml/2006/chartDrawing">
    <cdr:from>
      <cdr:x>0.64459</cdr:x>
      <cdr:y>0.86804</cdr:y>
    </cdr:from>
    <cdr:to>
      <cdr:x>0.98864</cdr:x>
      <cdr:y>0.98665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1856418" y="2187461"/>
          <a:ext cx="990865" cy="2988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fld id="{1F79A32A-7542-4D38-B3BA-2B881E58A488}" type="TxLink">
            <a:rPr lang="en-US" sz="1100" b="1" i="0" u="none" strike="noStrike">
              <a:solidFill>
                <a:srgbClr val="000000"/>
              </a:solidFill>
              <a:latin typeface="Calibri"/>
            </a:rPr>
            <a:pPr/>
            <a:t>OTROS: 59 %</a:t>
          </a:fld>
          <a:endParaRPr lang="es-MX" sz="11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886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58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844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77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767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18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7251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278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541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611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4836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D1E6F-AA57-0C41-A93F-DE33C068C33D}" type="datetimeFigureOut">
              <a:rPr lang="es-ES" smtClean="0"/>
              <a:t>23/05/2014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DBF58-EC90-384F-AD62-7F00E2DC33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61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chart" Target="../charts/chart11.xml"/><Relationship Id="rId7" Type="http://schemas.openxmlformats.org/officeDocument/2006/relationships/chart" Target="../charts/chart1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8.xml"/><Relationship Id="rId7" Type="http://schemas.openxmlformats.org/officeDocument/2006/relationships/chart" Target="../charts/chart22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1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24.xml"/><Relationship Id="rId7" Type="http://schemas.openxmlformats.org/officeDocument/2006/relationships/chart" Target="../charts/chart28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7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747126" y="1338600"/>
            <a:ext cx="7999060" cy="1770917"/>
          </a:xfrm>
        </p:spPr>
        <p:txBody>
          <a:bodyPr>
            <a:noAutofit/>
          </a:bodyPr>
          <a:lstStyle/>
          <a:p>
            <a:pPr algn="r"/>
            <a:r>
              <a:rPr lang="es-MX" sz="2800" b="1" dirty="0" smtClean="0">
                <a:latin typeface="Gill Sans"/>
                <a:cs typeface="Gill Sans"/>
              </a:rPr>
              <a:t>SESIONES DE LOS CONSEJOS REGIONALES</a:t>
            </a:r>
            <a:br>
              <a:rPr lang="es-MX" sz="2800" b="1" dirty="0" smtClean="0">
                <a:latin typeface="Gill Sans"/>
                <a:cs typeface="Gill Sans"/>
              </a:rPr>
            </a:br>
            <a:r>
              <a:rPr lang="es-MX" sz="2400" dirty="0" smtClean="0"/>
              <a:t>INDICADORES DE DESARROLLO EDUCATIVO REGIONAL </a:t>
            </a:r>
            <a:endParaRPr lang="es-MX" sz="2400" dirty="0">
              <a:latin typeface="Gill Sans"/>
              <a:cs typeface="Gill San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56692" y="3240968"/>
            <a:ext cx="4556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>
                <a:latin typeface="Gill Sans"/>
                <a:cs typeface="Gill Sans"/>
              </a:rPr>
              <a:t>Secretaría General Ejecutiva</a:t>
            </a:r>
            <a:endParaRPr lang="es-ES" dirty="0">
              <a:latin typeface="Gill Sans"/>
              <a:cs typeface="Gill Sans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7526755" y="3553884"/>
            <a:ext cx="12049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1200" dirty="0" smtClean="0">
                <a:latin typeface="Gill Sans"/>
                <a:cs typeface="Gill Sans"/>
              </a:rPr>
              <a:t>2014</a:t>
            </a:r>
            <a:endParaRPr lang="es-ES_tradnl" sz="1200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2403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238704" y="884121"/>
            <a:ext cx="7370080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Número de alumnos por PTC en IES afiliadas a la ANUIES </a:t>
            </a:r>
          </a:p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Ciclo escolar 2012-2013</a:t>
            </a:r>
            <a:endParaRPr lang="es-MX" sz="18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4511009"/>
              </p:ext>
            </p:extLst>
          </p:nvPr>
        </p:nvGraphicFramePr>
        <p:xfrm>
          <a:off x="240030" y="1625600"/>
          <a:ext cx="8497570" cy="4789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600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49515"/>
              </p:ext>
            </p:extLst>
          </p:nvPr>
        </p:nvGraphicFramePr>
        <p:xfrm>
          <a:off x="244928" y="1254798"/>
          <a:ext cx="8463643" cy="529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282246" y="817610"/>
            <a:ext cx="6690177" cy="57853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Tasa bruta de cobertura por entidad federativa,</a:t>
            </a:r>
          </a:p>
          <a:p>
            <a:pPr algn="ctr"/>
            <a:r>
              <a:rPr lang="es-MX" sz="1800" dirty="0">
                <a:solidFill>
                  <a:schemeClr val="tx1"/>
                </a:solidFill>
                <a:latin typeface="Gill Sans"/>
              </a:rPr>
              <a:t>c</a:t>
            </a:r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iclo escolar 2012-2013</a:t>
            </a:r>
            <a:endParaRPr lang="es-MX" sz="1800" i="1" dirty="0">
              <a:solidFill>
                <a:schemeClr val="tx1"/>
              </a:solidFill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43984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41854" y="753199"/>
            <a:ext cx="6840760" cy="61067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Tasa bruta de cobertura, nacional, regional y por entidad federativa, ciclo escolar 2012-2013</a:t>
            </a:r>
            <a:endParaRPr lang="es-MX" sz="18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5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54870"/>
              </p:ext>
            </p:extLst>
          </p:nvPr>
        </p:nvGraphicFramePr>
        <p:xfrm>
          <a:off x="140968" y="1413525"/>
          <a:ext cx="8689133" cy="5115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361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882101" y="485615"/>
            <a:ext cx="6033170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Porcentaje de matrícula atendida por región, </a:t>
            </a:r>
          </a:p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afiliación, nivel y modalidad de estudios</a:t>
            </a:r>
            <a:endParaRPr lang="es-MX" sz="1800" dirty="0">
              <a:solidFill>
                <a:schemeClr val="tx1"/>
              </a:solidFill>
              <a:latin typeface="Gill Sans"/>
            </a:endParaRP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54" t="14459" r="2819" b="16203"/>
          <a:stretch/>
        </p:blipFill>
        <p:spPr bwMode="auto">
          <a:xfrm>
            <a:off x="3575713" y="3147839"/>
            <a:ext cx="1855427" cy="1542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460745"/>
              </p:ext>
            </p:extLst>
          </p:nvPr>
        </p:nvGraphicFramePr>
        <p:xfrm>
          <a:off x="0" y="1669968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5589560"/>
              </p:ext>
            </p:extLst>
          </p:nvPr>
        </p:nvGraphicFramePr>
        <p:xfrm>
          <a:off x="3108603" y="1129176"/>
          <a:ext cx="288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419668"/>
              </p:ext>
            </p:extLst>
          </p:nvPr>
        </p:nvGraphicFramePr>
        <p:xfrm>
          <a:off x="6264000" y="1656426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424264"/>
              </p:ext>
            </p:extLst>
          </p:nvPr>
        </p:nvGraphicFramePr>
        <p:xfrm>
          <a:off x="0" y="4223621"/>
          <a:ext cx="2880000" cy="2253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1991891"/>
              </p:ext>
            </p:extLst>
          </p:nvPr>
        </p:nvGraphicFramePr>
        <p:xfrm>
          <a:off x="3108603" y="4549968"/>
          <a:ext cx="2880000" cy="192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8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9230808"/>
              </p:ext>
            </p:extLst>
          </p:nvPr>
        </p:nvGraphicFramePr>
        <p:xfrm>
          <a:off x="5988603" y="3906474"/>
          <a:ext cx="2914097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7488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504725" y="668220"/>
            <a:ext cx="6840760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Porcentaje de matrícula de calidad de licenciatura en </a:t>
            </a:r>
            <a:r>
              <a:rPr lang="es-MX" sz="1800" dirty="0" err="1" smtClean="0">
                <a:solidFill>
                  <a:schemeClr val="tx1"/>
                </a:solidFill>
                <a:latin typeface="Gill Sans"/>
              </a:rPr>
              <a:t>IES</a:t>
            </a:r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 afiliadas a la ANUIES, ciclo escolar 2012-2013</a:t>
            </a:r>
            <a:endParaRPr lang="es-MX" sz="18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7563569"/>
              </p:ext>
            </p:extLst>
          </p:nvPr>
        </p:nvGraphicFramePr>
        <p:xfrm>
          <a:off x="280978" y="1442583"/>
          <a:ext cx="2597297" cy="218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5142341"/>
              </p:ext>
            </p:extLst>
          </p:nvPr>
        </p:nvGraphicFramePr>
        <p:xfrm>
          <a:off x="3412978" y="1329774"/>
          <a:ext cx="2597297" cy="187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956855"/>
              </p:ext>
            </p:extLst>
          </p:nvPr>
        </p:nvGraphicFramePr>
        <p:xfrm>
          <a:off x="6546703" y="1442583"/>
          <a:ext cx="2597297" cy="218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898170"/>
              </p:ext>
            </p:extLst>
          </p:nvPr>
        </p:nvGraphicFramePr>
        <p:xfrm>
          <a:off x="280978" y="4204732"/>
          <a:ext cx="2597297" cy="218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2829412"/>
              </p:ext>
            </p:extLst>
          </p:nvPr>
        </p:nvGraphicFramePr>
        <p:xfrm>
          <a:off x="3412978" y="4548281"/>
          <a:ext cx="2597297" cy="187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9243649"/>
              </p:ext>
            </p:extLst>
          </p:nvPr>
        </p:nvGraphicFramePr>
        <p:xfrm>
          <a:off x="6435795" y="4204732"/>
          <a:ext cx="2597297" cy="218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73" t="32884" r="10216" b="42298"/>
          <a:stretch/>
        </p:blipFill>
        <p:spPr bwMode="auto">
          <a:xfrm>
            <a:off x="3466370" y="3396841"/>
            <a:ext cx="2211260" cy="106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09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59575" y="646457"/>
            <a:ext cx="6840760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800" dirty="0">
                <a:solidFill>
                  <a:schemeClr val="tx1"/>
                </a:solidFill>
                <a:latin typeface="Gill Sans"/>
              </a:rPr>
              <a:t>Porcentaje de matrícula de calidad de </a:t>
            </a:r>
            <a:r>
              <a:rPr lang="es-MX" sz="1800" dirty="0" smtClean="0">
                <a:solidFill>
                  <a:schemeClr val="tx1"/>
                </a:solidFill>
                <a:latin typeface="Gill Sans"/>
              </a:rPr>
              <a:t>posgrado en </a:t>
            </a:r>
            <a:r>
              <a:rPr lang="es-MX" sz="1800" dirty="0" err="1">
                <a:solidFill>
                  <a:schemeClr val="tx1"/>
                </a:solidFill>
                <a:latin typeface="Gill Sans"/>
              </a:rPr>
              <a:t>IES</a:t>
            </a:r>
            <a:r>
              <a:rPr lang="es-MX" sz="1800" dirty="0">
                <a:solidFill>
                  <a:schemeClr val="tx1"/>
                </a:solidFill>
                <a:latin typeface="Gill Sans"/>
              </a:rPr>
              <a:t> afiliadas a la ANUIES, ciclo escolar 2012-2013</a:t>
            </a:r>
            <a:endParaRPr lang="es-MX" sz="18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5522159"/>
              </p:ext>
            </p:extLst>
          </p:nvPr>
        </p:nvGraphicFramePr>
        <p:xfrm>
          <a:off x="-1725" y="1531516"/>
          <a:ext cx="2880000" cy="2383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3555052"/>
              </p:ext>
            </p:extLst>
          </p:nvPr>
        </p:nvGraphicFramePr>
        <p:xfrm>
          <a:off x="3132000" y="1538514"/>
          <a:ext cx="2880000" cy="2042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677265"/>
              </p:ext>
            </p:extLst>
          </p:nvPr>
        </p:nvGraphicFramePr>
        <p:xfrm>
          <a:off x="6249042" y="1558032"/>
          <a:ext cx="2880000" cy="2383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880744"/>
              </p:ext>
            </p:extLst>
          </p:nvPr>
        </p:nvGraphicFramePr>
        <p:xfrm>
          <a:off x="-1725" y="4209198"/>
          <a:ext cx="2880000" cy="235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410828"/>
              </p:ext>
            </p:extLst>
          </p:nvPr>
        </p:nvGraphicFramePr>
        <p:xfrm>
          <a:off x="3132000" y="4569198"/>
          <a:ext cx="2880000" cy="2020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515789"/>
              </p:ext>
            </p:extLst>
          </p:nvPr>
        </p:nvGraphicFramePr>
        <p:xfrm>
          <a:off x="6265725" y="4209198"/>
          <a:ext cx="2880000" cy="2357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73" t="32884" r="10216" b="42298"/>
          <a:stretch/>
        </p:blipFill>
        <p:spPr bwMode="auto">
          <a:xfrm>
            <a:off x="3466370" y="3396841"/>
            <a:ext cx="2211260" cy="106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92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CFB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Imagen 3" descr="LogoANUIES-01.jpg"/>
          <p:cNvPicPr>
            <a:picLocks noChangeAspect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86" t="9322" r="15865" b="13434"/>
          <a:stretch/>
        </p:blipFill>
        <p:spPr>
          <a:xfrm>
            <a:off x="3570632" y="2042048"/>
            <a:ext cx="2002735" cy="27739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981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45028" y="2244566"/>
            <a:ext cx="7171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Gill Sans"/>
              </a:rPr>
              <a:t>Contenido</a:t>
            </a:r>
          </a:p>
          <a:p>
            <a:pPr marL="531813" indent="-285750" algn="just"/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r>
              <a:rPr lang="es-MX" dirty="0" smtClean="0">
                <a:latin typeface="Gill Sans"/>
              </a:rPr>
              <a:t>Conceptos iniciales.</a:t>
            </a:r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r>
              <a:rPr lang="es-MX" dirty="0" smtClean="0">
                <a:latin typeface="Gill Sans"/>
              </a:rPr>
              <a:t>Indicadores </a:t>
            </a:r>
            <a:r>
              <a:rPr lang="es-MX" dirty="0">
                <a:latin typeface="Gill Sans"/>
              </a:rPr>
              <a:t>del desarrollo educativo </a:t>
            </a:r>
            <a:r>
              <a:rPr lang="es-MX" dirty="0" smtClean="0">
                <a:latin typeface="Gill Sans"/>
              </a:rPr>
              <a:t>regional.</a:t>
            </a:r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r>
              <a:rPr lang="es-MX" dirty="0" smtClean="0">
                <a:latin typeface="Gill Sans"/>
              </a:rPr>
              <a:t>Comentarios </a:t>
            </a:r>
            <a:r>
              <a:rPr lang="es-MX" dirty="0">
                <a:latin typeface="Gill Sans"/>
              </a:rPr>
              <a:t>para la elaboración de los programas de trabajo de los consejos </a:t>
            </a:r>
            <a:r>
              <a:rPr lang="es-MX" dirty="0" smtClean="0">
                <a:latin typeface="Gill Sans"/>
              </a:rPr>
              <a:t>regionales.</a:t>
            </a:r>
          </a:p>
          <a:p>
            <a:pPr marL="577850" indent="-311150" algn="just">
              <a:buFont typeface="+mj-lt"/>
              <a:buAutoNum type="romanUcPeriod"/>
            </a:pPr>
            <a:endParaRPr lang="es-MX" dirty="0">
              <a:latin typeface="Gill Sans"/>
            </a:endParaRPr>
          </a:p>
          <a:p>
            <a:pPr marL="577850" indent="-311150" algn="just">
              <a:buFont typeface="+mj-lt"/>
              <a:buAutoNum type="romanUcPeriod"/>
            </a:pPr>
            <a:r>
              <a:rPr lang="es-MX" dirty="0" smtClean="0">
                <a:latin typeface="Gill Sans"/>
              </a:rPr>
              <a:t>Programa de trabajo 2014 de la Secretaría General Ejecutiva.</a:t>
            </a:r>
          </a:p>
          <a:p>
            <a:pPr marL="577850" indent="-311150">
              <a:buFont typeface="+mj-lt"/>
              <a:buAutoNum type="romanUcPeriod"/>
            </a:pPr>
            <a:endParaRPr lang="es-MX" dirty="0">
              <a:latin typeface="Gill Sans"/>
            </a:endParaRPr>
          </a:p>
          <a:p>
            <a:pPr marL="577850" indent="-311150">
              <a:buFont typeface="+mj-lt"/>
              <a:buAutoNum type="romanUcPeriod"/>
            </a:pPr>
            <a:r>
              <a:rPr lang="es-MX" dirty="0" smtClean="0">
                <a:latin typeface="Gill Sans"/>
              </a:rPr>
              <a:t>Sesión </a:t>
            </a:r>
            <a:r>
              <a:rPr lang="es-MX" dirty="0">
                <a:latin typeface="Gill Sans"/>
              </a:rPr>
              <a:t>de preguntas y </a:t>
            </a:r>
            <a:r>
              <a:rPr lang="es-MX" dirty="0" smtClean="0">
                <a:latin typeface="Gill Sans"/>
              </a:rPr>
              <a:t>respuestas.</a:t>
            </a:r>
            <a:endParaRPr lang="es-MX" dirty="0">
              <a:latin typeface="Gill Sans"/>
            </a:endParaRPr>
          </a:p>
          <a:p>
            <a:pPr marL="620713" indent="-257175" algn="just">
              <a:buFont typeface="Wingdings" panose="05000000000000000000" pitchFamily="2" charset="2"/>
              <a:buChar char="§"/>
            </a:pPr>
            <a:endParaRPr lang="es-MX" dirty="0">
              <a:latin typeface="Gill Sans"/>
            </a:endParaRPr>
          </a:p>
          <a:p>
            <a:pPr marL="620713" indent="-257175" algn="just">
              <a:buFont typeface="Wingdings" panose="05000000000000000000" pitchFamily="2" charset="2"/>
              <a:buChar char="§"/>
            </a:pPr>
            <a:endParaRPr lang="es-MX" dirty="0">
              <a:latin typeface="Gill Sans"/>
            </a:endParaRPr>
          </a:p>
        </p:txBody>
      </p:sp>
      <p:sp>
        <p:nvSpPr>
          <p:cNvPr id="5" name="CuadroTexto 3"/>
          <p:cNvSpPr txBox="1"/>
          <p:nvPr/>
        </p:nvSpPr>
        <p:spPr>
          <a:xfrm>
            <a:off x="1279392" y="1086923"/>
            <a:ext cx="6761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2000" b="1" dirty="0" smtClean="0">
                <a:latin typeface="Gill Sans"/>
                <a:cs typeface="Gill Sans"/>
              </a:rPr>
              <a:t>SESIONES DE LOS</a:t>
            </a:r>
          </a:p>
          <a:p>
            <a:pPr lvl="0" algn="ctr"/>
            <a:r>
              <a:rPr lang="es-MX" sz="2000" b="1" dirty="0" smtClean="0">
                <a:latin typeface="Gill Sans"/>
                <a:cs typeface="Gill Sans"/>
              </a:rPr>
              <a:t>CONSEJOS REGIONALES</a:t>
            </a:r>
            <a:endParaRPr lang="es-MX" sz="2000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2371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ctángulo"/>
          <p:cNvSpPr/>
          <p:nvPr/>
        </p:nvSpPr>
        <p:spPr>
          <a:xfrm>
            <a:off x="262745" y="1874474"/>
            <a:ext cx="83906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19125" indent="-255588" algn="just">
              <a:buFont typeface="Wingdings" panose="05000000000000000000" pitchFamily="2" charset="2"/>
              <a:buChar char="§"/>
            </a:pPr>
            <a:r>
              <a:rPr lang="es-MX" dirty="0">
                <a:latin typeface="Gill Sans"/>
              </a:rPr>
              <a:t>La planeación regional es un proceso sofisticado que requiere una metodología y un gran esfuerzo de concertación.</a:t>
            </a:r>
          </a:p>
          <a:p>
            <a:pPr marL="619125" indent="-255588" algn="just">
              <a:buFont typeface="Wingdings" panose="05000000000000000000" pitchFamily="2" charset="2"/>
              <a:buChar char="§"/>
            </a:pPr>
            <a:endParaRPr lang="es-MX" dirty="0">
              <a:latin typeface="Gill Sans"/>
            </a:endParaRPr>
          </a:p>
          <a:p>
            <a:pPr marL="619125" indent="-255588" algn="just">
              <a:buFont typeface="Wingdings" panose="05000000000000000000" pitchFamily="2" charset="2"/>
              <a:buChar char="§"/>
            </a:pPr>
            <a:r>
              <a:rPr lang="es-MX" dirty="0">
                <a:latin typeface="Gill Sans"/>
              </a:rPr>
              <a:t>Debe ser participativa, necesariamente descentralizada, detallada, estratégica y continua.</a:t>
            </a:r>
          </a:p>
          <a:p>
            <a:pPr marL="619125" indent="-255588" algn="just"/>
            <a:endParaRPr lang="es-MX" dirty="0">
              <a:latin typeface="Gill Sans"/>
            </a:endParaRPr>
          </a:p>
          <a:p>
            <a:pPr marL="619125" indent="-255588" algn="just">
              <a:buFont typeface="Wingdings" panose="05000000000000000000" pitchFamily="2" charset="2"/>
              <a:buChar char="§"/>
            </a:pPr>
            <a:r>
              <a:rPr lang="es-MX" dirty="0">
                <a:latin typeface="Gill Sans"/>
              </a:rPr>
              <a:t>En nuestro caso, los planes de trabajo son sectoriales, aunque requieren de articulación con otros sectores de la actividad </a:t>
            </a:r>
            <a:r>
              <a:rPr lang="es-MX" dirty="0" smtClean="0">
                <a:latin typeface="Gill Sans"/>
              </a:rPr>
              <a:t>regional (articulación </a:t>
            </a:r>
            <a:r>
              <a:rPr lang="es-MX" dirty="0">
                <a:latin typeface="Gill Sans"/>
              </a:rPr>
              <a:t>con la vocación regional</a:t>
            </a:r>
            <a:r>
              <a:rPr lang="es-MX" dirty="0" smtClean="0">
                <a:latin typeface="Gill Sans"/>
              </a:rPr>
              <a:t>).</a:t>
            </a:r>
            <a:endParaRPr lang="es-MX" dirty="0">
              <a:latin typeface="Gill Sans"/>
            </a:endParaRPr>
          </a:p>
          <a:p>
            <a:pPr marL="619125" indent="-255588" algn="just">
              <a:buFont typeface="Wingdings" panose="05000000000000000000" pitchFamily="2" charset="2"/>
              <a:buChar char="§"/>
            </a:pPr>
            <a:endParaRPr lang="es-MX" dirty="0">
              <a:latin typeface="Gill Sans"/>
            </a:endParaRPr>
          </a:p>
          <a:p>
            <a:pPr marL="619125" indent="-255588" algn="just">
              <a:buFont typeface="Wingdings" panose="05000000000000000000" pitchFamily="2" charset="2"/>
              <a:buChar char="§"/>
            </a:pPr>
            <a:r>
              <a:rPr lang="es-MX" dirty="0">
                <a:latin typeface="Gill Sans"/>
              </a:rPr>
              <a:t>De manera similar a los planes institucionales, los planes regionales debieran incluir una visión del futuro deseado y el diseño de los cursos de acción para acercarse a ella.</a:t>
            </a:r>
          </a:p>
          <a:p>
            <a:pPr marL="619125" indent="-255588" algn="just">
              <a:buFont typeface="Wingdings" panose="05000000000000000000" pitchFamily="2" charset="2"/>
              <a:buChar char="§"/>
            </a:pPr>
            <a:endParaRPr lang="es-MX" dirty="0">
              <a:latin typeface="Gill Sans"/>
            </a:endParaRPr>
          </a:p>
          <a:p>
            <a:pPr marL="619125" indent="-255588" algn="just">
              <a:buFont typeface="Wingdings" panose="05000000000000000000" pitchFamily="2" charset="2"/>
              <a:buChar char="§"/>
            </a:pPr>
            <a:r>
              <a:rPr lang="es-MX" dirty="0">
                <a:latin typeface="Gill Sans"/>
              </a:rPr>
              <a:t>Sobre esta visión debe fundamentarse el plan regional. </a:t>
            </a:r>
          </a:p>
          <a:p>
            <a:pPr marL="1612900" lvl="2" indent="-627063" algn="just"/>
            <a:endParaRPr lang="es-MX" dirty="0">
              <a:latin typeface="Gill Sans"/>
              <a:cs typeface="Gill Sans"/>
            </a:endParaRPr>
          </a:p>
        </p:txBody>
      </p:sp>
      <p:sp>
        <p:nvSpPr>
          <p:cNvPr id="3" name="CuadroTexto 3"/>
          <p:cNvSpPr txBox="1"/>
          <p:nvPr/>
        </p:nvSpPr>
        <p:spPr>
          <a:xfrm>
            <a:off x="466592" y="1234422"/>
            <a:ext cx="6761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b="1" dirty="0" smtClean="0">
                <a:latin typeface="Gill Sans"/>
                <a:cs typeface="Gill Sans"/>
              </a:rPr>
              <a:t>I. ALGUNOS CONCEPTOS INICIALES </a:t>
            </a:r>
            <a:endParaRPr lang="es-MX" dirty="0">
              <a:latin typeface="Gill Sans"/>
              <a:cs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5083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070336" y="1092561"/>
            <a:ext cx="7057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latin typeface="Gill Sans"/>
              </a:rPr>
              <a:t>Los planes son dinámicos...</a:t>
            </a:r>
          </a:p>
          <a:p>
            <a:r>
              <a:rPr lang="es-MX" sz="2000" b="1" dirty="0" smtClean="0">
                <a:latin typeface="Gill Sans"/>
              </a:rPr>
              <a:t>                           Turbulencia del entorno</a:t>
            </a:r>
            <a:endParaRPr lang="es-MX" sz="2000" b="1" dirty="0">
              <a:latin typeface="Gill Sans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271080" y="2616744"/>
            <a:ext cx="2245022" cy="864096"/>
          </a:xfrm>
          <a:prstGeom prst="ellipse">
            <a:avLst/>
          </a:prstGeom>
          <a:solidFill>
            <a:schemeClr val="tx2"/>
          </a:solidFill>
          <a:ln w="3175">
            <a:solidFill>
              <a:srgbClr val="FFFF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El avance de la ciencia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6" name="5 Elipse"/>
          <p:cNvSpPr/>
          <p:nvPr/>
        </p:nvSpPr>
        <p:spPr>
          <a:xfrm>
            <a:off x="1207184" y="3956176"/>
            <a:ext cx="2245022" cy="864096"/>
          </a:xfrm>
          <a:prstGeom prst="ellipse">
            <a:avLst/>
          </a:prstGeom>
          <a:solidFill>
            <a:schemeClr val="tx2"/>
          </a:solidFill>
          <a:ln w="3175">
            <a:solidFill>
              <a:srgbClr val="FFFF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N</a:t>
            </a:r>
            <a:r>
              <a:rPr lang="es-MX" b="1" dirty="0" smtClean="0">
                <a:solidFill>
                  <a:schemeClr val="bg1"/>
                </a:solidFill>
              </a:rPr>
              <a:t>uevas tecnologías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7" name="6 Elipse"/>
          <p:cNvSpPr/>
          <p:nvPr/>
        </p:nvSpPr>
        <p:spPr>
          <a:xfrm>
            <a:off x="6326431" y="2616744"/>
            <a:ext cx="2481342" cy="864096"/>
          </a:xfrm>
          <a:prstGeom prst="ellipse">
            <a:avLst/>
          </a:prstGeom>
          <a:solidFill>
            <a:schemeClr val="tx2"/>
          </a:solidFill>
          <a:ln w="3175">
            <a:solidFill>
              <a:srgbClr val="FFFF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Transformación de la sociedad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8" name="7 Elipse"/>
          <p:cNvSpPr/>
          <p:nvPr/>
        </p:nvSpPr>
        <p:spPr>
          <a:xfrm>
            <a:off x="5482631" y="3956176"/>
            <a:ext cx="2245022" cy="864096"/>
          </a:xfrm>
          <a:prstGeom prst="ellipse">
            <a:avLst/>
          </a:prstGeom>
          <a:solidFill>
            <a:schemeClr val="tx2"/>
          </a:solidFill>
          <a:ln w="3175">
            <a:solidFill>
              <a:srgbClr val="FFFF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C</a:t>
            </a:r>
            <a:r>
              <a:rPr lang="es-MX" b="1" dirty="0" smtClean="0">
                <a:solidFill>
                  <a:schemeClr val="bg1"/>
                </a:solidFill>
              </a:rPr>
              <a:t>ambios en la economía 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9" name="8 Elipse"/>
          <p:cNvSpPr/>
          <p:nvPr/>
        </p:nvSpPr>
        <p:spPr>
          <a:xfrm>
            <a:off x="3045810" y="4941627"/>
            <a:ext cx="3068198" cy="1115223"/>
          </a:xfrm>
          <a:prstGeom prst="ellipse">
            <a:avLst/>
          </a:prstGeom>
          <a:solidFill>
            <a:schemeClr val="tx2"/>
          </a:solidFill>
          <a:ln w="3175">
            <a:solidFill>
              <a:srgbClr val="FFFF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Los procesos</a:t>
            </a:r>
          </a:p>
          <a:p>
            <a:pPr algn="ctr"/>
            <a:r>
              <a:rPr lang="es-MX" b="1" dirty="0" smtClean="0">
                <a:solidFill>
                  <a:schemeClr val="bg1"/>
                </a:solidFill>
              </a:rPr>
              <a:t>de desarrollo regional … </a:t>
            </a:r>
            <a:endParaRPr lang="es-MX" b="1" dirty="0">
              <a:solidFill>
                <a:schemeClr val="bg1"/>
              </a:solidFill>
            </a:endParaRPr>
          </a:p>
        </p:txBody>
      </p:sp>
      <p:cxnSp>
        <p:nvCxnSpPr>
          <p:cNvPr id="10" name="9 Conector curvado"/>
          <p:cNvCxnSpPr>
            <a:stCxn id="5" idx="3"/>
            <a:endCxn id="6" idx="1"/>
          </p:cNvCxnSpPr>
          <p:nvPr/>
        </p:nvCxnSpPr>
        <p:spPr>
          <a:xfrm rot="16200000" flipH="1">
            <a:off x="703696" y="3250456"/>
            <a:ext cx="728424" cy="936104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curvado"/>
          <p:cNvCxnSpPr>
            <a:stCxn id="6" idx="4"/>
            <a:endCxn id="9" idx="2"/>
          </p:cNvCxnSpPr>
          <p:nvPr/>
        </p:nvCxnSpPr>
        <p:spPr>
          <a:xfrm rot="16200000" flipH="1">
            <a:off x="2348269" y="4801697"/>
            <a:ext cx="678967" cy="716115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curvado"/>
          <p:cNvCxnSpPr>
            <a:stCxn id="9" idx="6"/>
            <a:endCxn id="8" idx="4"/>
          </p:cNvCxnSpPr>
          <p:nvPr/>
        </p:nvCxnSpPr>
        <p:spPr>
          <a:xfrm flipV="1">
            <a:off x="6114008" y="4820272"/>
            <a:ext cx="491134" cy="678967"/>
          </a:xfrm>
          <a:prstGeom prst="curved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curvado"/>
          <p:cNvCxnSpPr>
            <a:stCxn id="8" idx="7"/>
            <a:endCxn id="7" idx="5"/>
          </p:cNvCxnSpPr>
          <p:nvPr/>
        </p:nvCxnSpPr>
        <p:spPr>
          <a:xfrm rot="5400000" flipH="1" flipV="1">
            <a:off x="7557421" y="3195752"/>
            <a:ext cx="728424" cy="1045512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2654750" y="1951925"/>
            <a:ext cx="3509392" cy="1518484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>
                <a:solidFill>
                  <a:schemeClr val="tx1"/>
                </a:solidFill>
              </a:rPr>
              <a:t>Algunos elementos que ponen a prueba nuestra capacidad de respuesta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926752" y="496859"/>
            <a:ext cx="7300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Algunos conceptos iniciales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389860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50644" y="1391360"/>
            <a:ext cx="820891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000" b="1" dirty="0" smtClean="0">
              <a:latin typeface="Gill Sans"/>
            </a:endParaRPr>
          </a:p>
          <a:p>
            <a:pPr algn="just"/>
            <a:r>
              <a:rPr lang="es-MX" sz="2000" b="1" dirty="0">
                <a:latin typeface="Gill Sans"/>
              </a:rPr>
              <a:t>CAPACIDAD ACADÉMICA REGIONAL</a:t>
            </a:r>
          </a:p>
          <a:p>
            <a:pPr algn="just"/>
            <a:endParaRPr lang="es-MX" sz="2000" b="1" dirty="0" smtClean="0">
              <a:latin typeface="Gill Sans"/>
            </a:endParaRPr>
          </a:p>
          <a:p>
            <a:pPr marL="174625" algn="just"/>
            <a:r>
              <a:rPr lang="es-MX" sz="2000" b="1" dirty="0" smtClean="0">
                <a:latin typeface="Gill Sans"/>
              </a:rPr>
              <a:t>Conjunto </a:t>
            </a:r>
            <a:r>
              <a:rPr lang="es-MX" sz="2000" b="1" dirty="0">
                <a:latin typeface="Gill Sans"/>
              </a:rPr>
              <a:t>de </a:t>
            </a:r>
            <a:r>
              <a:rPr lang="es-MX" sz="2000" b="1" dirty="0" smtClean="0">
                <a:latin typeface="Gill Sans"/>
              </a:rPr>
              <a:t>conocimientos, </a:t>
            </a:r>
            <a:r>
              <a:rPr lang="es-MX" sz="2000" dirty="0" smtClean="0">
                <a:latin typeface="Gill Sans"/>
              </a:rPr>
              <a:t>de </a:t>
            </a:r>
            <a:r>
              <a:rPr lang="es-MX" sz="2000" dirty="0">
                <a:latin typeface="Gill Sans"/>
              </a:rPr>
              <a:t>aptitudes y </a:t>
            </a:r>
            <a:r>
              <a:rPr lang="es-MX" sz="2000" dirty="0" smtClean="0">
                <a:latin typeface="Gill Sans"/>
              </a:rPr>
              <a:t>talentos del personal académico de las IES de la </a:t>
            </a:r>
            <a:r>
              <a:rPr lang="es-MX" sz="2000" dirty="0">
                <a:latin typeface="Gill Sans"/>
              </a:rPr>
              <a:t>región (suma e interacción), </a:t>
            </a:r>
            <a:r>
              <a:rPr lang="es-MX" sz="2000" dirty="0" smtClean="0">
                <a:latin typeface="Gill Sans"/>
              </a:rPr>
              <a:t>útiles para alcanzar los objetivos deseados.</a:t>
            </a:r>
          </a:p>
          <a:p>
            <a:pPr algn="just"/>
            <a:endParaRPr lang="es-MX" sz="2000" dirty="0">
              <a:latin typeface="Gill Sans"/>
            </a:endParaRPr>
          </a:p>
          <a:p>
            <a:pPr algn="just"/>
            <a:endParaRPr lang="es-MX" sz="2000" dirty="0" smtClean="0">
              <a:latin typeface="Gill Sans"/>
            </a:endParaRPr>
          </a:p>
          <a:p>
            <a:pPr algn="just"/>
            <a:r>
              <a:rPr lang="es-MX" sz="2000" b="1" dirty="0">
                <a:latin typeface="Gill Sans"/>
              </a:rPr>
              <a:t>COMPETITIVIDAD ACADÉMICA </a:t>
            </a:r>
            <a:r>
              <a:rPr lang="es-MX" sz="2000" b="1" dirty="0" smtClean="0">
                <a:latin typeface="Gill Sans"/>
              </a:rPr>
              <a:t>REGIONAL</a:t>
            </a:r>
          </a:p>
          <a:p>
            <a:pPr algn="just"/>
            <a:endParaRPr lang="es-MX" sz="2000" b="1" dirty="0" smtClean="0">
              <a:latin typeface="Gill Sans"/>
            </a:endParaRPr>
          </a:p>
          <a:p>
            <a:pPr marL="174625" algn="just">
              <a:tabLst>
                <a:tab pos="261938" algn="l"/>
              </a:tabLst>
            </a:pPr>
            <a:r>
              <a:rPr lang="es-MX" sz="2000" b="1" dirty="0">
                <a:latin typeface="Gill Sans"/>
              </a:rPr>
              <a:t>Habilidad de organizar, integrar y utilizar </a:t>
            </a:r>
            <a:r>
              <a:rPr lang="es-MX" sz="2000" dirty="0">
                <a:latin typeface="Gill Sans"/>
              </a:rPr>
              <a:t>sus capacidades para </a:t>
            </a:r>
            <a:r>
              <a:rPr lang="es-MX" sz="2000" b="1" dirty="0">
                <a:latin typeface="Gill Sans"/>
              </a:rPr>
              <a:t>lograr resultados</a:t>
            </a:r>
            <a:r>
              <a:rPr lang="es-MX" sz="2000" dirty="0">
                <a:latin typeface="Gill Sans"/>
              </a:rPr>
              <a:t>, competir y conseguir los propósitos o metas concertadas a nivel regional.</a:t>
            </a:r>
          </a:p>
          <a:p>
            <a:pPr marL="174625" algn="just">
              <a:tabLst>
                <a:tab pos="261938" algn="l"/>
              </a:tabLst>
            </a:pPr>
            <a:endParaRPr lang="es-MX" sz="2000" b="1" dirty="0" smtClean="0">
              <a:latin typeface="Gill Sans"/>
            </a:endParaRPr>
          </a:p>
          <a:p>
            <a:pPr algn="just"/>
            <a:endParaRPr lang="es-MX" sz="2000" dirty="0">
              <a:latin typeface="Gill Sans"/>
            </a:endParaRPr>
          </a:p>
          <a:p>
            <a:pPr algn="just"/>
            <a:endParaRPr lang="es-MX" sz="2000" dirty="0" smtClean="0">
              <a:latin typeface="Gill Sans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14052" y="877859"/>
            <a:ext cx="7300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Algunos conceptos iniciales</a:t>
            </a:r>
            <a:endParaRPr lang="es-MX" sz="2000" b="1" dirty="0"/>
          </a:p>
        </p:txBody>
      </p:sp>
    </p:spTree>
    <p:extLst>
      <p:ext uri="{BB962C8B-B14F-4D97-AF65-F5344CB8AC3E}">
        <p14:creationId xmlns:p14="http://schemas.microsoft.com/office/powerpoint/2010/main" val="297486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077367" y="740011"/>
            <a:ext cx="4528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latin typeface="Gill Sans"/>
              </a:rPr>
              <a:t>Ejemplos</a:t>
            </a:r>
            <a:endParaRPr lang="es-MX" sz="2000" b="1" dirty="0">
              <a:latin typeface="Gill Sans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123270" y="1425565"/>
            <a:ext cx="8964488" cy="5212682"/>
            <a:chOff x="123270" y="1425565"/>
            <a:chExt cx="8964488" cy="5212682"/>
          </a:xfrm>
        </p:grpSpPr>
        <p:sp>
          <p:nvSpPr>
            <p:cNvPr id="5" name="4 Rectángulo"/>
            <p:cNvSpPr/>
            <p:nvPr/>
          </p:nvSpPr>
          <p:spPr>
            <a:xfrm>
              <a:off x="4515758" y="1836933"/>
              <a:ext cx="4572000" cy="480131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96000" lvl="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Matrícula atendida en programas de calidad </a:t>
              </a:r>
            </a:p>
            <a:p>
              <a:pPr marL="396000" lvl="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Porcentaje </a:t>
              </a:r>
              <a:r>
                <a:rPr lang="es-MX" sz="1700" dirty="0">
                  <a:latin typeface="Gill Sans"/>
                </a:rPr>
                <a:t>de personal académico en el SNI </a:t>
              </a:r>
            </a:p>
            <a:p>
              <a:pPr marL="396000" lvl="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Producción científica y tecnológica aplicada al desarrollo regional</a:t>
              </a:r>
              <a:endParaRPr lang="es-MX" sz="1700" dirty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Número </a:t>
              </a:r>
              <a:r>
                <a:rPr lang="es-MX" sz="1700" dirty="0">
                  <a:latin typeface="Gill Sans"/>
                </a:rPr>
                <a:t>de Proyectos </a:t>
              </a:r>
              <a:r>
                <a:rPr lang="es-MX" sz="1700" dirty="0" smtClean="0">
                  <a:latin typeface="Gill Sans"/>
                </a:rPr>
                <a:t>de base tecnológica</a:t>
              </a:r>
              <a:endParaRPr lang="es-MX" sz="1700" dirty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lvl="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Número </a:t>
              </a:r>
              <a:r>
                <a:rPr lang="es-MX" sz="1700" dirty="0">
                  <a:latin typeface="Gill Sans"/>
                </a:rPr>
                <a:t>de Proyectos </a:t>
              </a:r>
              <a:r>
                <a:rPr lang="es-MX" sz="1700" dirty="0" err="1">
                  <a:latin typeface="Gill Sans"/>
                </a:rPr>
                <a:t>CONACyT</a:t>
              </a:r>
              <a:endParaRPr lang="es-MX" sz="1700" dirty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Número de proyectos intersectoriales en la región</a:t>
              </a:r>
            </a:p>
            <a:p>
              <a:pPr marL="396000" indent="-285750">
                <a:buFont typeface="Wingdings" pitchFamily="2" charset="2"/>
                <a:buChar char="§"/>
              </a:pPr>
              <a:endParaRPr lang="es-MX" sz="1700" dirty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Patentes</a:t>
              </a:r>
              <a:endParaRPr lang="es-MX" sz="1700" dirty="0">
                <a:latin typeface="Gill Sans"/>
              </a:endParaRPr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129285" y="1425565"/>
              <a:ext cx="2468946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sz="1700" b="1" dirty="0" smtClean="0">
                  <a:latin typeface="Gill Sans"/>
                </a:rPr>
                <a:t>Capacidad académica</a:t>
              </a:r>
              <a:endParaRPr lang="es-MX" sz="1700" b="1" dirty="0">
                <a:latin typeface="Gill Sans"/>
              </a:endParaRPr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4500120" y="1425566"/>
              <a:ext cx="2940228" cy="3539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sz="1700" b="1" dirty="0" smtClean="0">
                  <a:latin typeface="Gill Sans"/>
                </a:rPr>
                <a:t>Competitividad académica</a:t>
              </a:r>
              <a:endParaRPr lang="es-MX" sz="1700" b="1" dirty="0">
                <a:latin typeface="Gill Sans"/>
              </a:endParaRPr>
            </a:p>
          </p:txBody>
        </p:sp>
        <p:sp>
          <p:nvSpPr>
            <p:cNvPr id="9" name="8 Triángulo isósceles"/>
            <p:cNvSpPr/>
            <p:nvPr/>
          </p:nvSpPr>
          <p:spPr>
            <a:xfrm rot="5400000">
              <a:off x="2697302" y="3809388"/>
              <a:ext cx="3240360" cy="30556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700">
                <a:latin typeface="Gill Sans"/>
              </a:endParaRPr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123270" y="1837204"/>
              <a:ext cx="3995936" cy="40164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>
                  <a:latin typeface="Gill Sans"/>
                </a:rPr>
                <a:t>Porcentaje de personal académico con doctorado</a:t>
              </a:r>
            </a:p>
            <a:p>
              <a:pPr marL="396000" indent="-285750"/>
              <a:endParaRPr lang="es-MX" sz="1700" dirty="0" smtClean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Porcentaje </a:t>
              </a:r>
              <a:r>
                <a:rPr lang="es-MX" sz="1700" dirty="0">
                  <a:latin typeface="Gill Sans"/>
                </a:rPr>
                <a:t>de personal académico con categoría de Titular A,B,C</a:t>
              </a:r>
            </a:p>
            <a:p>
              <a:pPr marL="39600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Número </a:t>
              </a:r>
              <a:r>
                <a:rPr lang="es-MX" sz="1700" dirty="0">
                  <a:latin typeface="Gill Sans"/>
                </a:rPr>
                <a:t>de </a:t>
              </a:r>
              <a:r>
                <a:rPr lang="es-MX" sz="1700" dirty="0" smtClean="0">
                  <a:latin typeface="Gill Sans"/>
                </a:rPr>
                <a:t>profesores - investigadores</a:t>
              </a:r>
              <a:endParaRPr lang="es-MX" sz="1700" dirty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endParaRPr lang="es-MX" sz="1700" dirty="0" smtClean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Número </a:t>
              </a:r>
              <a:r>
                <a:rPr lang="es-MX" sz="1700" dirty="0">
                  <a:latin typeface="Gill Sans"/>
                </a:rPr>
                <a:t>de </a:t>
              </a:r>
              <a:r>
                <a:rPr lang="es-MX" sz="1700" dirty="0" smtClean="0">
                  <a:latin typeface="Gill Sans"/>
                </a:rPr>
                <a:t>investigadores vinculados a los sectores productivos</a:t>
              </a:r>
            </a:p>
            <a:p>
              <a:pPr marL="396000" indent="-285750">
                <a:buFont typeface="Wingdings" pitchFamily="2" charset="2"/>
                <a:buChar char="§"/>
              </a:pPr>
              <a:endParaRPr lang="es-MX" sz="1700" dirty="0">
                <a:latin typeface="Gill Sans"/>
              </a:endParaRPr>
            </a:p>
            <a:p>
              <a:pPr marL="396000" indent="-285750">
                <a:buFont typeface="Wingdings" pitchFamily="2" charset="2"/>
                <a:buChar char="§"/>
              </a:pPr>
              <a:r>
                <a:rPr lang="es-MX" sz="1700" dirty="0" smtClean="0">
                  <a:latin typeface="Gill Sans"/>
                </a:rPr>
                <a:t>Grupos de expertos en temas estratégicos para la región</a:t>
              </a:r>
              <a:endParaRPr lang="es-MX" sz="1700" dirty="0">
                <a:latin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44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922333" y="2622253"/>
            <a:ext cx="7300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Gill Sans"/>
              </a:rPr>
              <a:t>II. ALGUNOS INDICADORES DEL DESARROLLO EDUCATIVO REGIONAL</a:t>
            </a:r>
            <a:endParaRPr lang="es-MX" sz="2800" b="1" dirty="0"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2229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41873" y="774937"/>
            <a:ext cx="7509684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900" dirty="0" smtClean="0">
                <a:solidFill>
                  <a:schemeClr val="tx1"/>
                </a:solidFill>
                <a:latin typeface="Gill Sans"/>
              </a:rPr>
              <a:t>PTC en IES afiliadas a la ANUIES por nivel de estudios</a:t>
            </a:r>
          </a:p>
          <a:p>
            <a:pPr algn="ctr"/>
            <a:r>
              <a:rPr lang="es-MX" sz="1900" dirty="0" smtClean="0">
                <a:solidFill>
                  <a:schemeClr val="tx1"/>
                </a:solidFill>
                <a:latin typeface="Gill Sans"/>
              </a:rPr>
              <a:t>Ciclo escolar 2012-2013</a:t>
            </a:r>
            <a:endParaRPr lang="es-MX" sz="19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136125"/>
              </p:ext>
            </p:extLst>
          </p:nvPr>
        </p:nvGraphicFramePr>
        <p:xfrm>
          <a:off x="0" y="1640114"/>
          <a:ext cx="2728686" cy="190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474658"/>
              </p:ext>
            </p:extLst>
          </p:nvPr>
        </p:nvGraphicFramePr>
        <p:xfrm>
          <a:off x="3132000" y="1625600"/>
          <a:ext cx="2880000" cy="1796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6588565"/>
              </p:ext>
            </p:extLst>
          </p:nvPr>
        </p:nvGraphicFramePr>
        <p:xfrm>
          <a:off x="6011999" y="1625600"/>
          <a:ext cx="2508929" cy="1901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4588523"/>
              </p:ext>
            </p:extLst>
          </p:nvPr>
        </p:nvGraphicFramePr>
        <p:xfrm>
          <a:off x="217714" y="4455881"/>
          <a:ext cx="2491702" cy="2191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6046743"/>
              </p:ext>
            </p:extLst>
          </p:nvPr>
        </p:nvGraphicFramePr>
        <p:xfrm>
          <a:off x="3425370" y="4542971"/>
          <a:ext cx="2427879" cy="2038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8474164"/>
              </p:ext>
            </p:extLst>
          </p:nvPr>
        </p:nvGraphicFramePr>
        <p:xfrm>
          <a:off x="6133371" y="4478698"/>
          <a:ext cx="2387557" cy="2168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44" t="36848" r="1588" b="26305"/>
          <a:stretch/>
        </p:blipFill>
        <p:spPr bwMode="auto">
          <a:xfrm>
            <a:off x="3208566" y="3315263"/>
            <a:ext cx="2525850" cy="1386609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07430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272488" y="806811"/>
            <a:ext cx="6840760" cy="638192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defPPr>
              <a:defRPr lang="es-ES_tradnl"/>
            </a:defPPr>
            <a:lvl1pPr eaLnBrk="1" hangingPunct="1">
              <a:buFontTx/>
              <a:buNone/>
              <a:defRPr sz="2400" b="1">
                <a:solidFill>
                  <a:srgbClr val="780000"/>
                </a:solidFill>
                <a:latin typeface="Arial Narrow" pitchFamily="34" charset="0"/>
              </a:defRPr>
            </a:lvl1pPr>
            <a:lvl2pPr marL="742950" indent="-285750">
              <a:spcBef>
                <a:spcPct val="20000"/>
              </a:spcBef>
              <a:buChar char="–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algn="ctr"/>
            <a:r>
              <a:rPr lang="es-MX" sz="1900" dirty="0" smtClean="0">
                <a:solidFill>
                  <a:schemeClr val="tx1"/>
                </a:solidFill>
                <a:latin typeface="Gill Sans"/>
              </a:rPr>
              <a:t>PTC en el SNI adscritos a IES afiliadas a la ANUIES</a:t>
            </a:r>
          </a:p>
          <a:p>
            <a:pPr algn="ctr"/>
            <a:r>
              <a:rPr lang="es-MX" sz="1900" dirty="0">
                <a:solidFill>
                  <a:schemeClr val="tx1"/>
                </a:solidFill>
                <a:latin typeface="Gill Sans"/>
              </a:rPr>
              <a:t>p</a:t>
            </a:r>
            <a:r>
              <a:rPr lang="es-MX" sz="1900" dirty="0" smtClean="0">
                <a:solidFill>
                  <a:schemeClr val="tx1"/>
                </a:solidFill>
                <a:latin typeface="Gill Sans"/>
              </a:rPr>
              <a:t>or nivel, enero de 2014</a:t>
            </a:r>
            <a:endParaRPr lang="es-MX" sz="1900" i="1" dirty="0">
              <a:solidFill>
                <a:schemeClr val="tx1"/>
              </a:solidFill>
              <a:latin typeface="Gill Sans"/>
            </a:endParaRPr>
          </a:p>
        </p:txBody>
      </p:sp>
      <p:graphicFrame>
        <p:nvGraphicFramePr>
          <p:cNvPr id="7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998403"/>
              </p:ext>
            </p:extLst>
          </p:nvPr>
        </p:nvGraphicFramePr>
        <p:xfrm>
          <a:off x="298307" y="1451429"/>
          <a:ext cx="8527869" cy="4905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48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664</Words>
  <Application>Microsoft Office PowerPoint</Application>
  <PresentationFormat>Presentación en pantalla (4:3)</PresentationFormat>
  <Paragraphs>188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SESIONES DE LOS CONSEJOS REGIONALES INDICADORES DE DESARROLLO EDUCATIVO REGIONAL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ANUIES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Reveca Enriqueta Rivera Galicia</dc:creator>
  <cp:lastModifiedBy>Pedro Hernandez Santiago</cp:lastModifiedBy>
  <cp:revision>62</cp:revision>
  <cp:lastPrinted>2014-04-02T18:22:55Z</cp:lastPrinted>
  <dcterms:created xsi:type="dcterms:W3CDTF">2014-01-17T15:38:39Z</dcterms:created>
  <dcterms:modified xsi:type="dcterms:W3CDTF">2014-05-23T19:24:08Z</dcterms:modified>
</cp:coreProperties>
</file>