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0" r:id="rId2"/>
    <p:sldId id="331" r:id="rId3"/>
    <p:sldId id="333" r:id="rId4"/>
    <p:sldId id="341" r:id="rId5"/>
    <p:sldId id="332" r:id="rId6"/>
    <p:sldId id="335" r:id="rId7"/>
    <p:sldId id="349" r:id="rId8"/>
    <p:sldId id="346" r:id="rId9"/>
    <p:sldId id="347" r:id="rId10"/>
    <p:sldId id="348" r:id="rId11"/>
    <p:sldId id="330" r:id="rId12"/>
    <p:sldId id="342" r:id="rId13"/>
    <p:sldId id="343" r:id="rId14"/>
    <p:sldId id="344" r:id="rId15"/>
    <p:sldId id="345" r:id="rId16"/>
    <p:sldId id="350" r:id="rId17"/>
    <p:sldId id="339" r:id="rId18"/>
    <p:sldId id="309" r:id="rId19"/>
    <p:sldId id="334" r:id="rId20"/>
    <p:sldId id="352" r:id="rId21"/>
  </p:sldIdLst>
  <p:sldSz cx="9144000" cy="6858000" type="screen4x3"/>
  <p:notesSz cx="6797675" cy="992822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79" autoAdjust="0"/>
    <p:restoredTop sz="94671" autoAdjust="0"/>
  </p:normalViewPr>
  <p:slideViewPr>
    <p:cSldViewPr snapToGrid="0" snapToObjects="1">
      <p:cViewPr>
        <p:scale>
          <a:sx n="75" d="100"/>
          <a:sy n="75" d="100"/>
        </p:scale>
        <p:origin x="-2574" y="-462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87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OLIVER.ROMERO\Desktop\PROYECTOS\2014\COBERTURA\COBERTURA%20(3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0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'PERSONAL DOCENTE'!$A$20</c:f>
              <c:strCache>
                <c:ptCount val="1"/>
                <c:pt idx="0">
                  <c:v>CENTRO-OCCIDENTE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1.9709645669291339E-2"/>
                  <c:y val="2.579542140565762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= </c:separator>
            </c:dLbl>
            <c:dLbl>
              <c:idx val="1"/>
              <c:layout>
                <c:manualLayout>
                  <c:x val="5.2814236111111114E-2"/>
                  <c:y val="-0.2910865079365079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= </c:separator>
            </c:dLbl>
            <c:dLbl>
              <c:idx val="2"/>
              <c:layout>
                <c:manualLayout>
                  <c:x val="-1.9788385826771653E-2"/>
                  <c:y val="-1.600794692330125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= </c:separator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= </c:separator>
            <c:showLeaderLines val="0"/>
          </c:dLbls>
          <c:cat>
            <c:strRef>
              <c:f>'PERSONAL DOCENTE'!$B$19:$D$19</c:f>
              <c:strCache>
                <c:ptCount val="3"/>
                <c:pt idx="0">
                  <c:v>LICENCIATURA</c:v>
                </c:pt>
                <c:pt idx="1">
                  <c:v>ESPECIALIDAD Y MAESTRÍA</c:v>
                </c:pt>
                <c:pt idx="2">
                  <c:v>DOCTORADO</c:v>
                </c:pt>
              </c:strCache>
            </c:strRef>
          </c:cat>
          <c:val>
            <c:numRef>
              <c:f>'PERSONAL DOCENTE'!$B$20:$D$20</c:f>
              <c:numCache>
                <c:formatCode>#,##0</c:formatCode>
                <c:ptCount val="3"/>
                <c:pt idx="0">
                  <c:v>2370</c:v>
                </c:pt>
                <c:pt idx="1">
                  <c:v>4585</c:v>
                </c:pt>
                <c:pt idx="2">
                  <c:v>3181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'Cobertura por región'!$E$1</c:f>
              <c:strCache>
                <c:ptCount val="1"/>
                <c:pt idx="0">
                  <c:v>COBERTURA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8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9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0"/>
            <c:invertIfNegative val="0"/>
            <c:bubble3D val="0"/>
          </c:dPt>
          <c:dPt>
            <c:idx val="31"/>
            <c:invertIfNegative val="0"/>
            <c:bubble3D val="0"/>
          </c:dPt>
          <c:dPt>
            <c:idx val="32"/>
            <c:invertIfNegative val="0"/>
            <c:bubble3D val="0"/>
          </c:dPt>
          <c:dPt>
            <c:idx val="33"/>
            <c:invertIfNegative val="0"/>
            <c:bubble3D val="0"/>
          </c:dPt>
          <c:dPt>
            <c:idx val="34"/>
            <c:invertIfNegative val="0"/>
            <c:bubble3D val="0"/>
          </c:dPt>
          <c:dPt>
            <c:idx val="35"/>
            <c:invertIfNegative val="0"/>
            <c:bubble3D val="0"/>
          </c:dPt>
          <c:dPt>
            <c:idx val="36"/>
            <c:invertIfNegative val="0"/>
            <c:bubble3D val="0"/>
          </c:dPt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'Cobertura por región'!$B$2:$B$38</c:f>
              <c:strCache>
                <c:ptCount val="37"/>
                <c:pt idx="0">
                  <c:v>Distrito Federal</c:v>
                </c:pt>
                <c:pt idx="2">
                  <c:v>Sinaloa</c:v>
                </c:pt>
                <c:pt idx="3">
                  <c:v>Sonora</c:v>
                </c:pt>
                <c:pt idx="4">
                  <c:v>Chihuahua</c:v>
                </c:pt>
                <c:pt idx="5">
                  <c:v>Baja California</c:v>
                </c:pt>
                <c:pt idx="6">
                  <c:v>Baja California Sur</c:v>
                </c:pt>
                <c:pt idx="8">
                  <c:v>Nuevo León</c:v>
                </c:pt>
                <c:pt idx="9">
                  <c:v>Tamaulipas</c:v>
                </c:pt>
                <c:pt idx="10">
                  <c:v>Coahuila</c:v>
                </c:pt>
                <c:pt idx="11">
                  <c:v>Zacatecas</c:v>
                </c:pt>
                <c:pt idx="12">
                  <c:v>San Luis Potosí</c:v>
                </c:pt>
                <c:pt idx="13">
                  <c:v>Durango</c:v>
                </c:pt>
                <c:pt idx="15">
                  <c:v>Colima</c:v>
                </c:pt>
                <c:pt idx="16">
                  <c:v>Aguascalientes</c:v>
                </c:pt>
                <c:pt idx="17">
                  <c:v>Nayarit</c:v>
                </c:pt>
                <c:pt idx="18">
                  <c:v>Jalisco</c:v>
                </c:pt>
                <c:pt idx="19">
                  <c:v>Michoacán</c:v>
                </c:pt>
                <c:pt idx="20">
                  <c:v>Guanajuato</c:v>
                </c:pt>
                <c:pt idx="22">
                  <c:v>Puebla</c:v>
                </c:pt>
                <c:pt idx="23">
                  <c:v>Querétaro</c:v>
                </c:pt>
                <c:pt idx="24">
                  <c:v>Morelos</c:v>
                </c:pt>
                <c:pt idx="25">
                  <c:v>Hidalgo</c:v>
                </c:pt>
                <c:pt idx="26">
                  <c:v>Tlaxcala</c:v>
                </c:pt>
                <c:pt idx="27">
                  <c:v>México</c:v>
                </c:pt>
                <c:pt idx="28">
                  <c:v>Guerrero</c:v>
                </c:pt>
                <c:pt idx="30">
                  <c:v>Tabasco</c:v>
                </c:pt>
                <c:pt idx="31">
                  <c:v>Campeche</c:v>
                </c:pt>
                <c:pt idx="32">
                  <c:v>Yucatán</c:v>
                </c:pt>
                <c:pt idx="33">
                  <c:v>Veracruz</c:v>
                </c:pt>
                <c:pt idx="34">
                  <c:v>Quintana Roo</c:v>
                </c:pt>
                <c:pt idx="35">
                  <c:v>Chiapas</c:v>
                </c:pt>
                <c:pt idx="36">
                  <c:v>Oaxaca</c:v>
                </c:pt>
              </c:strCache>
            </c:strRef>
          </c:cat>
          <c:val>
            <c:numRef>
              <c:f>'Cobertura por región'!$E$2:$E$38</c:f>
              <c:numCache>
                <c:formatCode>General</c:formatCode>
                <c:ptCount val="37"/>
                <c:pt idx="0" formatCode="0.0">
                  <c:v>74.182063743524878</c:v>
                </c:pt>
                <c:pt idx="2" formatCode="0.0">
                  <c:v>42.701970400184777</c:v>
                </c:pt>
                <c:pt idx="3" formatCode="0.0">
                  <c:v>39.016888331895871</c:v>
                </c:pt>
                <c:pt idx="4" formatCode="0.0">
                  <c:v>34.803416606444564</c:v>
                </c:pt>
                <c:pt idx="5" formatCode="0.0">
                  <c:v>31.158217965813424</c:v>
                </c:pt>
                <c:pt idx="6" formatCode="0.0">
                  <c:v>30.55168693409464</c:v>
                </c:pt>
                <c:pt idx="8" formatCode="0.0">
                  <c:v>40.315880686958749</c:v>
                </c:pt>
                <c:pt idx="9" formatCode="0.0">
                  <c:v>34.715424240029961</c:v>
                </c:pt>
                <c:pt idx="10" formatCode="0.0">
                  <c:v>33.111045422443731</c:v>
                </c:pt>
                <c:pt idx="11" formatCode="0.0">
                  <c:v>28.90098325038316</c:v>
                </c:pt>
                <c:pt idx="12" formatCode="0.0">
                  <c:v>28.491808539835063</c:v>
                </c:pt>
                <c:pt idx="13" formatCode="0.0">
                  <c:v>26.855040868519385</c:v>
                </c:pt>
                <c:pt idx="15" formatCode="0.0">
                  <c:v>38.523995458160556</c:v>
                </c:pt>
                <c:pt idx="16" formatCode="0.0">
                  <c:v>36.126226169942512</c:v>
                </c:pt>
                <c:pt idx="17" formatCode="0.0">
                  <c:v>35.075130626003279</c:v>
                </c:pt>
                <c:pt idx="18" formatCode="0.0">
                  <c:v>30.513151784957738</c:v>
                </c:pt>
                <c:pt idx="19" formatCode="0.0">
                  <c:v>23.638214076485955</c:v>
                </c:pt>
                <c:pt idx="20" formatCode="0.0">
                  <c:v>21.09973230232934</c:v>
                </c:pt>
                <c:pt idx="22" formatCode="0.0">
                  <c:v>34.981636812423126</c:v>
                </c:pt>
                <c:pt idx="23" formatCode="0.0">
                  <c:v>31.140294880544168</c:v>
                </c:pt>
                <c:pt idx="24" formatCode="0.0">
                  <c:v>30.039078180863811</c:v>
                </c:pt>
                <c:pt idx="25" formatCode="0.0">
                  <c:v>29.845951965290496</c:v>
                </c:pt>
                <c:pt idx="26" formatCode="0.0">
                  <c:v>25.103232012695507</c:v>
                </c:pt>
                <c:pt idx="27" formatCode="0.0">
                  <c:v>25.064874342745512</c:v>
                </c:pt>
                <c:pt idx="28" formatCode="0.0">
                  <c:v>19.833227154009457</c:v>
                </c:pt>
                <c:pt idx="30" formatCode="0.0">
                  <c:v>33.064879953714041</c:v>
                </c:pt>
                <c:pt idx="31" formatCode="0.0">
                  <c:v>31.466728172465778</c:v>
                </c:pt>
                <c:pt idx="32" formatCode="0.0">
                  <c:v>31.364761324200192</c:v>
                </c:pt>
                <c:pt idx="33" formatCode="0.0">
                  <c:v>31.214462277033149</c:v>
                </c:pt>
                <c:pt idx="34" formatCode="0.0">
                  <c:v>20.491341198207266</c:v>
                </c:pt>
                <c:pt idx="35" formatCode="0.0">
                  <c:v>19.377729102488804</c:v>
                </c:pt>
                <c:pt idx="36" formatCode="0.0">
                  <c:v>18.495742632964276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1614336"/>
        <c:axId val="61616128"/>
      </c:barChart>
      <c:lineChart>
        <c:grouping val="standard"/>
        <c:varyColors val="0"/>
        <c:ser>
          <c:idx val="1"/>
          <c:order val="1"/>
          <c:tx>
            <c:strRef>
              <c:f>'Cobertura por región'!$F$1</c:f>
              <c:strCache>
                <c:ptCount val="1"/>
                <c:pt idx="0">
                  <c:v>COBERTURA REGIONAL 1</c:v>
                </c:pt>
              </c:strCache>
            </c:strRef>
          </c:tx>
          <c:spPr>
            <a:ln w="3810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'Cobertura por región'!$B$2:$B$38</c:f>
              <c:strCache>
                <c:ptCount val="37"/>
                <c:pt idx="0">
                  <c:v>Distrito Federal</c:v>
                </c:pt>
                <c:pt idx="2">
                  <c:v>Sinaloa</c:v>
                </c:pt>
                <c:pt idx="3">
                  <c:v>Sonora</c:v>
                </c:pt>
                <c:pt idx="4">
                  <c:v>Chihuahua</c:v>
                </c:pt>
                <c:pt idx="5">
                  <c:v>Baja California</c:v>
                </c:pt>
                <c:pt idx="6">
                  <c:v>Baja California Sur</c:v>
                </c:pt>
                <c:pt idx="8">
                  <c:v>Nuevo León</c:v>
                </c:pt>
                <c:pt idx="9">
                  <c:v>Tamaulipas</c:v>
                </c:pt>
                <c:pt idx="10">
                  <c:v>Coahuila</c:v>
                </c:pt>
                <c:pt idx="11">
                  <c:v>Zacatecas</c:v>
                </c:pt>
                <c:pt idx="12">
                  <c:v>San Luis Potosí</c:v>
                </c:pt>
                <c:pt idx="13">
                  <c:v>Durango</c:v>
                </c:pt>
                <c:pt idx="15">
                  <c:v>Colima</c:v>
                </c:pt>
                <c:pt idx="16">
                  <c:v>Aguascalientes</c:v>
                </c:pt>
                <c:pt idx="17">
                  <c:v>Nayarit</c:v>
                </c:pt>
                <c:pt idx="18">
                  <c:v>Jalisco</c:v>
                </c:pt>
                <c:pt idx="19">
                  <c:v>Michoacán</c:v>
                </c:pt>
                <c:pt idx="20">
                  <c:v>Guanajuato</c:v>
                </c:pt>
                <c:pt idx="22">
                  <c:v>Puebla</c:v>
                </c:pt>
                <c:pt idx="23">
                  <c:v>Querétaro</c:v>
                </c:pt>
                <c:pt idx="24">
                  <c:v>Morelos</c:v>
                </c:pt>
                <c:pt idx="25">
                  <c:v>Hidalgo</c:v>
                </c:pt>
                <c:pt idx="26">
                  <c:v>Tlaxcala</c:v>
                </c:pt>
                <c:pt idx="27">
                  <c:v>México</c:v>
                </c:pt>
                <c:pt idx="28">
                  <c:v>Guerrero</c:v>
                </c:pt>
                <c:pt idx="30">
                  <c:v>Tabasco</c:v>
                </c:pt>
                <c:pt idx="31">
                  <c:v>Campeche</c:v>
                </c:pt>
                <c:pt idx="32">
                  <c:v>Yucatán</c:v>
                </c:pt>
                <c:pt idx="33">
                  <c:v>Veracruz</c:v>
                </c:pt>
                <c:pt idx="34">
                  <c:v>Quintana Roo</c:v>
                </c:pt>
                <c:pt idx="35">
                  <c:v>Chiapas</c:v>
                </c:pt>
                <c:pt idx="36">
                  <c:v>Oaxaca</c:v>
                </c:pt>
              </c:strCache>
            </c:strRef>
          </c:cat>
          <c:val>
            <c:numRef>
              <c:f>'Cobertura por región'!$F$2:$F$38</c:f>
              <c:numCache>
                <c:formatCode>0.0</c:formatCode>
                <c:ptCount val="37"/>
                <c:pt idx="1">
                  <c:v>35.646436047686663</c:v>
                </c:pt>
                <c:pt idx="2">
                  <c:v>35.646436047686663</c:v>
                </c:pt>
                <c:pt idx="3">
                  <c:v>35.646436047686663</c:v>
                </c:pt>
                <c:pt idx="4">
                  <c:v>35.646436047686663</c:v>
                </c:pt>
                <c:pt idx="5">
                  <c:v>35.646436047686663</c:v>
                </c:pt>
                <c:pt idx="6">
                  <c:v>35.646436047686663</c:v>
                </c:pt>
                <c:pt idx="7">
                  <c:v>35.646436047686663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'Cobertura por región'!$K$1</c:f>
              <c:strCache>
                <c:ptCount val="1"/>
                <c:pt idx="0">
                  <c:v>COBERTURA NACIONAL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ymbol val="none"/>
          </c:marker>
          <c:cat>
            <c:strRef>
              <c:f>'Cobertura por región'!$B$2:$B$38</c:f>
              <c:strCache>
                <c:ptCount val="37"/>
                <c:pt idx="0">
                  <c:v>Distrito Federal</c:v>
                </c:pt>
                <c:pt idx="2">
                  <c:v>Sinaloa</c:v>
                </c:pt>
                <c:pt idx="3">
                  <c:v>Sonora</c:v>
                </c:pt>
                <c:pt idx="4">
                  <c:v>Chihuahua</c:v>
                </c:pt>
                <c:pt idx="5">
                  <c:v>Baja California</c:v>
                </c:pt>
                <c:pt idx="6">
                  <c:v>Baja California Sur</c:v>
                </c:pt>
                <c:pt idx="8">
                  <c:v>Nuevo León</c:v>
                </c:pt>
                <c:pt idx="9">
                  <c:v>Tamaulipas</c:v>
                </c:pt>
                <c:pt idx="10">
                  <c:v>Coahuila</c:v>
                </c:pt>
                <c:pt idx="11">
                  <c:v>Zacatecas</c:v>
                </c:pt>
                <c:pt idx="12">
                  <c:v>San Luis Potosí</c:v>
                </c:pt>
                <c:pt idx="13">
                  <c:v>Durango</c:v>
                </c:pt>
                <c:pt idx="15">
                  <c:v>Colima</c:v>
                </c:pt>
                <c:pt idx="16">
                  <c:v>Aguascalientes</c:v>
                </c:pt>
                <c:pt idx="17">
                  <c:v>Nayarit</c:v>
                </c:pt>
                <c:pt idx="18">
                  <c:v>Jalisco</c:v>
                </c:pt>
                <c:pt idx="19">
                  <c:v>Michoacán</c:v>
                </c:pt>
                <c:pt idx="20">
                  <c:v>Guanajuato</c:v>
                </c:pt>
                <c:pt idx="22">
                  <c:v>Puebla</c:v>
                </c:pt>
                <c:pt idx="23">
                  <c:v>Querétaro</c:v>
                </c:pt>
                <c:pt idx="24">
                  <c:v>Morelos</c:v>
                </c:pt>
                <c:pt idx="25">
                  <c:v>Hidalgo</c:v>
                </c:pt>
                <c:pt idx="26">
                  <c:v>Tlaxcala</c:v>
                </c:pt>
                <c:pt idx="27">
                  <c:v>México</c:v>
                </c:pt>
                <c:pt idx="28">
                  <c:v>Guerrero</c:v>
                </c:pt>
                <c:pt idx="30">
                  <c:v>Tabasco</c:v>
                </c:pt>
                <c:pt idx="31">
                  <c:v>Campeche</c:v>
                </c:pt>
                <c:pt idx="32">
                  <c:v>Yucatán</c:v>
                </c:pt>
                <c:pt idx="33">
                  <c:v>Veracruz</c:v>
                </c:pt>
                <c:pt idx="34">
                  <c:v>Quintana Roo</c:v>
                </c:pt>
                <c:pt idx="35">
                  <c:v>Chiapas</c:v>
                </c:pt>
                <c:pt idx="36">
                  <c:v>Oaxaca</c:v>
                </c:pt>
              </c:strCache>
            </c:strRef>
          </c:cat>
          <c:val>
            <c:numRef>
              <c:f>'Cobertura por región'!$K$2:$K$38</c:f>
              <c:numCache>
                <c:formatCode>0.0</c:formatCode>
                <c:ptCount val="37"/>
                <c:pt idx="0">
                  <c:v>32.104084170428223</c:v>
                </c:pt>
                <c:pt idx="1">
                  <c:v>32.104084170428223</c:v>
                </c:pt>
                <c:pt idx="2">
                  <c:v>32.104084170428223</c:v>
                </c:pt>
                <c:pt idx="3">
                  <c:v>32.104084170428223</c:v>
                </c:pt>
                <c:pt idx="4">
                  <c:v>32.104084170428223</c:v>
                </c:pt>
                <c:pt idx="5">
                  <c:v>32.104084170428223</c:v>
                </c:pt>
                <c:pt idx="6">
                  <c:v>32.104084170428223</c:v>
                </c:pt>
                <c:pt idx="7">
                  <c:v>32.104084170428223</c:v>
                </c:pt>
                <c:pt idx="8">
                  <c:v>32.104084170428223</c:v>
                </c:pt>
                <c:pt idx="9">
                  <c:v>32.104084170428223</c:v>
                </c:pt>
                <c:pt idx="10">
                  <c:v>32.104084170428223</c:v>
                </c:pt>
                <c:pt idx="11">
                  <c:v>32.104084170428223</c:v>
                </c:pt>
                <c:pt idx="12">
                  <c:v>32.104084170428223</c:v>
                </c:pt>
                <c:pt idx="13">
                  <c:v>32.104084170428223</c:v>
                </c:pt>
                <c:pt idx="14">
                  <c:v>32.104084170428223</c:v>
                </c:pt>
                <c:pt idx="15">
                  <c:v>32.104084170428223</c:v>
                </c:pt>
                <c:pt idx="16">
                  <c:v>32.104084170428223</c:v>
                </c:pt>
                <c:pt idx="17">
                  <c:v>32.104084170428223</c:v>
                </c:pt>
                <c:pt idx="18">
                  <c:v>32.104084170428223</c:v>
                </c:pt>
                <c:pt idx="19">
                  <c:v>32.104084170428223</c:v>
                </c:pt>
                <c:pt idx="20">
                  <c:v>32.104084170428223</c:v>
                </c:pt>
                <c:pt idx="21">
                  <c:v>32.104084170428223</c:v>
                </c:pt>
                <c:pt idx="22">
                  <c:v>32.104084170428223</c:v>
                </c:pt>
                <c:pt idx="23">
                  <c:v>32.104084170428223</c:v>
                </c:pt>
                <c:pt idx="24">
                  <c:v>32.104084170428223</c:v>
                </c:pt>
                <c:pt idx="25">
                  <c:v>32.104084170428223</c:v>
                </c:pt>
                <c:pt idx="26">
                  <c:v>32.104084170428223</c:v>
                </c:pt>
                <c:pt idx="27">
                  <c:v>32.104084170428223</c:v>
                </c:pt>
                <c:pt idx="28">
                  <c:v>32.104084170428223</c:v>
                </c:pt>
                <c:pt idx="29">
                  <c:v>32.104084170428223</c:v>
                </c:pt>
                <c:pt idx="30">
                  <c:v>32.104084170428223</c:v>
                </c:pt>
                <c:pt idx="31">
                  <c:v>32.104084170428223</c:v>
                </c:pt>
                <c:pt idx="32">
                  <c:v>32.104084170428223</c:v>
                </c:pt>
                <c:pt idx="33">
                  <c:v>32.104084170428223</c:v>
                </c:pt>
                <c:pt idx="34">
                  <c:v>32.104084170428223</c:v>
                </c:pt>
                <c:pt idx="35">
                  <c:v>32.104084170428223</c:v>
                </c:pt>
                <c:pt idx="36">
                  <c:v>32.104084170428223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'Cobertura por región'!$G$1</c:f>
              <c:strCache>
                <c:ptCount val="1"/>
                <c:pt idx="0">
                  <c:v>COBERTURA REGIONAL 2</c:v>
                </c:pt>
              </c:strCache>
            </c:strRef>
          </c:tx>
          <c:spPr>
            <a:ln w="38100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val>
            <c:numRef>
              <c:f>'Cobertura por región'!$G$2:$G$38</c:f>
              <c:numCache>
                <c:formatCode>General</c:formatCode>
                <c:ptCount val="37"/>
                <c:pt idx="7" formatCode="0.0">
                  <c:v>32.065030501361669</c:v>
                </c:pt>
                <c:pt idx="8" formatCode="0.0">
                  <c:v>32.065030501361669</c:v>
                </c:pt>
                <c:pt idx="9" formatCode="0.0">
                  <c:v>32.065030501361669</c:v>
                </c:pt>
                <c:pt idx="10" formatCode="0.0">
                  <c:v>32.065030501361669</c:v>
                </c:pt>
                <c:pt idx="11" formatCode="0.0">
                  <c:v>32.065030501361669</c:v>
                </c:pt>
                <c:pt idx="12" formatCode="0.0">
                  <c:v>32.065030501361669</c:v>
                </c:pt>
                <c:pt idx="13" formatCode="0.0">
                  <c:v>32.065030501361669</c:v>
                </c:pt>
                <c:pt idx="14" formatCode="0.0">
                  <c:v>32.065030501361669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'Cobertura por región'!$H$1</c:f>
              <c:strCache>
                <c:ptCount val="1"/>
                <c:pt idx="0">
                  <c:v>COBERTURA REGIONAL 3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val>
            <c:numRef>
              <c:f>'Cobertura por región'!$H$2:$H$38</c:f>
              <c:numCache>
                <c:formatCode>General</c:formatCode>
                <c:ptCount val="37"/>
                <c:pt idx="14" formatCode="0.0">
                  <c:v>30.829408402979894</c:v>
                </c:pt>
                <c:pt idx="15" formatCode="0.0">
                  <c:v>30.829408402979894</c:v>
                </c:pt>
                <c:pt idx="16" formatCode="0.0">
                  <c:v>30.829408402979894</c:v>
                </c:pt>
                <c:pt idx="17" formatCode="0.0">
                  <c:v>30.829408402979894</c:v>
                </c:pt>
                <c:pt idx="18" formatCode="0.0">
                  <c:v>30.829408402979894</c:v>
                </c:pt>
                <c:pt idx="19" formatCode="0.0">
                  <c:v>30.829408402979894</c:v>
                </c:pt>
                <c:pt idx="20" formatCode="0.0">
                  <c:v>30.829408402979894</c:v>
                </c:pt>
                <c:pt idx="21" formatCode="0.0">
                  <c:v>30.829408402979894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'Cobertura por región'!$I$1</c:f>
              <c:strCache>
                <c:ptCount val="1"/>
                <c:pt idx="0">
                  <c:v>COBERTURA REGIONAL 4</c:v>
                </c:pt>
              </c:strCache>
            </c:strRef>
          </c:tx>
          <c:spPr>
            <a:ln w="38100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val>
            <c:numRef>
              <c:f>'Cobertura por región'!$I$2:$I$38</c:f>
              <c:numCache>
                <c:formatCode>General</c:formatCode>
                <c:ptCount val="37"/>
                <c:pt idx="21" formatCode="0.0">
                  <c:v>28.001185049796014</c:v>
                </c:pt>
                <c:pt idx="22" formatCode="0.0">
                  <c:v>28.001185049796014</c:v>
                </c:pt>
                <c:pt idx="23" formatCode="0.0">
                  <c:v>28.001185049796014</c:v>
                </c:pt>
                <c:pt idx="24" formatCode="0.0">
                  <c:v>28.001185049796014</c:v>
                </c:pt>
                <c:pt idx="25" formatCode="0.0">
                  <c:v>28.001185049796014</c:v>
                </c:pt>
                <c:pt idx="26" formatCode="0.0">
                  <c:v>28.001185049796014</c:v>
                </c:pt>
                <c:pt idx="27" formatCode="0.0">
                  <c:v>28.001185049796014</c:v>
                </c:pt>
                <c:pt idx="28" formatCode="0.0">
                  <c:v>28.001185049796014</c:v>
                </c:pt>
                <c:pt idx="29" formatCode="0.0">
                  <c:v>28.001185049796014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'Cobertura por región'!$J$1</c:f>
              <c:strCache>
                <c:ptCount val="1"/>
                <c:pt idx="0">
                  <c:v>COBERTURA REGIONAL 5</c:v>
                </c:pt>
              </c:strCache>
            </c:strRef>
          </c:tx>
          <c:spPr>
            <a:ln w="38100"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val>
            <c:numRef>
              <c:f>'Cobertura por región'!$J$2:$J$38</c:f>
              <c:numCache>
                <c:formatCode>General</c:formatCode>
                <c:ptCount val="37"/>
                <c:pt idx="29" formatCode="0.0">
                  <c:v>26.496520665867646</c:v>
                </c:pt>
                <c:pt idx="30" formatCode="0.0">
                  <c:v>26.496520665867646</c:v>
                </c:pt>
                <c:pt idx="31" formatCode="0.0">
                  <c:v>26.496520665867646</c:v>
                </c:pt>
                <c:pt idx="32" formatCode="0.0">
                  <c:v>26.496520665867646</c:v>
                </c:pt>
                <c:pt idx="33" formatCode="0.0">
                  <c:v>26.496520665867646</c:v>
                </c:pt>
                <c:pt idx="34" formatCode="0.0">
                  <c:v>26.496520665867646</c:v>
                </c:pt>
                <c:pt idx="35" formatCode="0.0">
                  <c:v>26.496520665867646</c:v>
                </c:pt>
                <c:pt idx="36" formatCode="0.0">
                  <c:v>26.496520665867646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619200"/>
        <c:axId val="61617664"/>
      </c:lineChart>
      <c:catAx>
        <c:axId val="61614336"/>
        <c:scaling>
          <c:orientation val="minMax"/>
        </c:scaling>
        <c:delete val="0"/>
        <c:axPos val="b"/>
        <c:majorTickMark val="out"/>
        <c:minorTickMark val="none"/>
        <c:tickLblPos val="nextTo"/>
        <c:crossAx val="61616128"/>
        <c:crosses val="autoZero"/>
        <c:auto val="1"/>
        <c:lblAlgn val="ctr"/>
        <c:lblOffset val="100"/>
        <c:noMultiLvlLbl val="0"/>
      </c:catAx>
      <c:valAx>
        <c:axId val="61616128"/>
        <c:scaling>
          <c:orientation val="minMax"/>
          <c:min val="1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61614336"/>
        <c:crosses val="autoZero"/>
        <c:crossBetween val="between"/>
      </c:valAx>
      <c:valAx>
        <c:axId val="61617664"/>
        <c:scaling>
          <c:orientation val="minMax"/>
          <c:max val="80"/>
          <c:min val="10"/>
        </c:scaling>
        <c:delete val="1"/>
        <c:axPos val="r"/>
        <c:numFmt formatCode="0.0" sourceLinked="1"/>
        <c:majorTickMark val="out"/>
        <c:minorTickMark val="none"/>
        <c:tickLblPos val="nextTo"/>
        <c:crossAx val="61619200"/>
        <c:crosses val="max"/>
        <c:crossBetween val="between"/>
      </c:valAx>
      <c:catAx>
        <c:axId val="61619200"/>
        <c:scaling>
          <c:orientation val="minMax"/>
        </c:scaling>
        <c:delete val="1"/>
        <c:axPos val="b"/>
        <c:majorTickMark val="out"/>
        <c:minorTickMark val="none"/>
        <c:tickLblPos val="nextTo"/>
        <c:crossAx val="616176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8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'matrícula atendida'!$B$8</c:f>
              <c:strCache>
                <c:ptCount val="1"/>
                <c:pt idx="0">
                  <c:v>CENTRO-OCCIDENTE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'matrícula atendida'!$A$9:$A$16</c:f>
              <c:strCache>
                <c:ptCount val="8"/>
                <c:pt idx="0">
                  <c:v>ANUIES: LICENCIATURA ESCOLAR</c:v>
                </c:pt>
                <c:pt idx="1">
                  <c:v>ANUIES: LICENCIATURA NO ESCOLAR</c:v>
                </c:pt>
                <c:pt idx="2">
                  <c:v>ANUIES: POSGRADO ESCOLAR</c:v>
                </c:pt>
                <c:pt idx="3">
                  <c:v>ANUIES: POSGRADO NO ESCOLAR</c:v>
                </c:pt>
                <c:pt idx="4">
                  <c:v>OTROS: LICENCIATURA ESCOLAR</c:v>
                </c:pt>
                <c:pt idx="5">
                  <c:v>OTROS: LICENCIATURA NO ESCOLAR</c:v>
                </c:pt>
                <c:pt idx="6">
                  <c:v>OTROS POSGRADO ESCOLAR</c:v>
                </c:pt>
                <c:pt idx="7">
                  <c:v>OTROS POSGRADO NO ESCOLAR</c:v>
                </c:pt>
              </c:strCache>
            </c:strRef>
          </c:cat>
          <c:val>
            <c:numRef>
              <c:f>'matrícula atendida'!$B$9:$B$16</c:f>
              <c:numCache>
                <c:formatCode>#,##0</c:formatCode>
                <c:ptCount val="8"/>
                <c:pt idx="0">
                  <c:v>284286</c:v>
                </c:pt>
                <c:pt idx="1">
                  <c:v>10462</c:v>
                </c:pt>
                <c:pt idx="2">
                  <c:v>19987</c:v>
                </c:pt>
                <c:pt idx="3">
                  <c:v>593</c:v>
                </c:pt>
                <c:pt idx="4">
                  <c:v>196029</c:v>
                </c:pt>
                <c:pt idx="5">
                  <c:v>44946</c:v>
                </c:pt>
                <c:pt idx="6">
                  <c:v>13339</c:v>
                </c:pt>
                <c:pt idx="7">
                  <c:v>7449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8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'matrícula atendida'!$C$8</c:f>
              <c:strCache>
                <c:ptCount val="1"/>
                <c:pt idx="0">
                  <c:v>CENTRO-SUR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'matrícula atendida'!$A$9:$A$16</c:f>
              <c:strCache>
                <c:ptCount val="8"/>
                <c:pt idx="0">
                  <c:v>ANUIES: LICENCIATURA ESCOLAR</c:v>
                </c:pt>
                <c:pt idx="1">
                  <c:v>ANUIES: LICENCIATURA NO ESCOLAR</c:v>
                </c:pt>
                <c:pt idx="2">
                  <c:v>ANUIES: POSGRADO ESCOLAR</c:v>
                </c:pt>
                <c:pt idx="3">
                  <c:v>ANUIES: POSGRADO NO ESCOLAR</c:v>
                </c:pt>
                <c:pt idx="4">
                  <c:v>OTROS: LICENCIATURA ESCOLAR</c:v>
                </c:pt>
                <c:pt idx="5">
                  <c:v>OTROS: LICENCIATURA NO ESCOLAR</c:v>
                </c:pt>
                <c:pt idx="6">
                  <c:v>OTROS POSGRADO ESCOLAR</c:v>
                </c:pt>
                <c:pt idx="7">
                  <c:v>OTROS POSGRADO NO ESCOLAR</c:v>
                </c:pt>
              </c:strCache>
            </c:strRef>
          </c:cat>
          <c:val>
            <c:numRef>
              <c:f>'matrícula atendida'!$C$9:$C$16</c:f>
              <c:numCache>
                <c:formatCode>#,##0</c:formatCode>
                <c:ptCount val="8"/>
                <c:pt idx="0">
                  <c:v>443136</c:v>
                </c:pt>
                <c:pt idx="1">
                  <c:v>13133</c:v>
                </c:pt>
                <c:pt idx="2">
                  <c:v>28495</c:v>
                </c:pt>
                <c:pt idx="3">
                  <c:v>1836</c:v>
                </c:pt>
                <c:pt idx="4">
                  <c:v>337196</c:v>
                </c:pt>
                <c:pt idx="5">
                  <c:v>53696</c:v>
                </c:pt>
                <c:pt idx="6">
                  <c:v>23859</c:v>
                </c:pt>
                <c:pt idx="7">
                  <c:v>9559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8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'matrícula atendida'!$D$8</c:f>
              <c:strCache>
                <c:ptCount val="1"/>
                <c:pt idx="0">
                  <c:v>METROPOLITANA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'matrícula atendida'!$A$9:$A$16</c:f>
              <c:strCache>
                <c:ptCount val="8"/>
                <c:pt idx="0">
                  <c:v>ANUIES: LICENCIATURA ESCOLAR</c:v>
                </c:pt>
                <c:pt idx="1">
                  <c:v>ANUIES: LICENCIATURA NO ESCOLAR</c:v>
                </c:pt>
                <c:pt idx="2">
                  <c:v>ANUIES: POSGRADO ESCOLAR</c:v>
                </c:pt>
                <c:pt idx="3">
                  <c:v>ANUIES: POSGRADO NO ESCOLAR</c:v>
                </c:pt>
                <c:pt idx="4">
                  <c:v>OTROS: LICENCIATURA ESCOLAR</c:v>
                </c:pt>
                <c:pt idx="5">
                  <c:v>OTROS: LICENCIATURA NO ESCOLAR</c:v>
                </c:pt>
                <c:pt idx="6">
                  <c:v>OTROS POSGRADO ESCOLAR</c:v>
                </c:pt>
                <c:pt idx="7">
                  <c:v>OTROS POSGRADO NO ESCOLAR</c:v>
                </c:pt>
              </c:strCache>
            </c:strRef>
          </c:cat>
          <c:val>
            <c:numRef>
              <c:f>'matrícula atendida'!$D$9:$D$16</c:f>
              <c:numCache>
                <c:formatCode>#,##0</c:formatCode>
                <c:ptCount val="8"/>
                <c:pt idx="0">
                  <c:v>328037</c:v>
                </c:pt>
                <c:pt idx="1">
                  <c:v>28873</c:v>
                </c:pt>
                <c:pt idx="2">
                  <c:v>45380</c:v>
                </c:pt>
                <c:pt idx="3">
                  <c:v>1846</c:v>
                </c:pt>
                <c:pt idx="4">
                  <c:v>115255</c:v>
                </c:pt>
                <c:pt idx="5">
                  <c:v>70628</c:v>
                </c:pt>
                <c:pt idx="6">
                  <c:v>18451</c:v>
                </c:pt>
                <c:pt idx="7">
                  <c:v>4440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8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'matrícula atendida'!$E$8</c:f>
              <c:strCache>
                <c:ptCount val="1"/>
                <c:pt idx="0">
                  <c:v>NORESTE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'matrícula atendida'!$A$9:$A$16</c:f>
              <c:strCache>
                <c:ptCount val="8"/>
                <c:pt idx="0">
                  <c:v>ANUIES: LICENCIATURA ESCOLAR</c:v>
                </c:pt>
                <c:pt idx="1">
                  <c:v>ANUIES: LICENCIATURA NO ESCOLAR</c:v>
                </c:pt>
                <c:pt idx="2">
                  <c:v>ANUIES: POSGRADO ESCOLAR</c:v>
                </c:pt>
                <c:pt idx="3">
                  <c:v>ANUIES: POSGRADO NO ESCOLAR</c:v>
                </c:pt>
                <c:pt idx="4">
                  <c:v>OTROS: LICENCIATURA ESCOLAR</c:v>
                </c:pt>
                <c:pt idx="5">
                  <c:v>OTROS: LICENCIATURA NO ESCOLAR</c:v>
                </c:pt>
                <c:pt idx="6">
                  <c:v>OTROS POSGRADO ESCOLAR</c:v>
                </c:pt>
                <c:pt idx="7">
                  <c:v>OTROS POSGRADO NO ESCOLAR</c:v>
                </c:pt>
              </c:strCache>
            </c:strRef>
          </c:cat>
          <c:val>
            <c:numRef>
              <c:f>'matrícula atendida'!$E$9:$E$16</c:f>
              <c:numCache>
                <c:formatCode>#,##0</c:formatCode>
                <c:ptCount val="8"/>
                <c:pt idx="0">
                  <c:v>299856</c:v>
                </c:pt>
                <c:pt idx="1">
                  <c:v>9487</c:v>
                </c:pt>
                <c:pt idx="2">
                  <c:v>19805</c:v>
                </c:pt>
                <c:pt idx="3">
                  <c:v>2502</c:v>
                </c:pt>
                <c:pt idx="4">
                  <c:v>184989</c:v>
                </c:pt>
                <c:pt idx="5">
                  <c:v>16960</c:v>
                </c:pt>
                <c:pt idx="6">
                  <c:v>17656</c:v>
                </c:pt>
                <c:pt idx="7">
                  <c:v>5374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8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'matrícula atendida'!$F$8</c:f>
              <c:strCache>
                <c:ptCount val="1"/>
                <c:pt idx="0">
                  <c:v>NOROESTE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'matrícula atendida'!$A$9:$A$16</c:f>
              <c:strCache>
                <c:ptCount val="8"/>
                <c:pt idx="0">
                  <c:v>ANUIES: LICENCIATURA ESCOLAR</c:v>
                </c:pt>
                <c:pt idx="1">
                  <c:v>ANUIES: LICENCIATURA NO ESCOLAR</c:v>
                </c:pt>
                <c:pt idx="2">
                  <c:v>ANUIES: POSGRADO ESCOLAR</c:v>
                </c:pt>
                <c:pt idx="3">
                  <c:v>ANUIES: POSGRADO NO ESCOLAR</c:v>
                </c:pt>
                <c:pt idx="4">
                  <c:v>OTROS: LICENCIATURA ESCOLAR</c:v>
                </c:pt>
                <c:pt idx="5">
                  <c:v>OTROS: LICENCIATURA NO ESCOLAR</c:v>
                </c:pt>
                <c:pt idx="6">
                  <c:v>OTROS POSGRADO ESCOLAR</c:v>
                </c:pt>
                <c:pt idx="7">
                  <c:v>OTROS POSGRADO NO ESCOLAR</c:v>
                </c:pt>
              </c:strCache>
            </c:strRef>
          </c:cat>
          <c:val>
            <c:numRef>
              <c:f>'matrícula atendida'!$F$9:$F$16</c:f>
              <c:numCache>
                <c:formatCode>#,##0</c:formatCode>
                <c:ptCount val="8"/>
                <c:pt idx="0">
                  <c:v>290299</c:v>
                </c:pt>
                <c:pt idx="1">
                  <c:v>8139</c:v>
                </c:pt>
                <c:pt idx="2">
                  <c:v>12444</c:v>
                </c:pt>
                <c:pt idx="3">
                  <c:v>791</c:v>
                </c:pt>
                <c:pt idx="4">
                  <c:v>120330</c:v>
                </c:pt>
                <c:pt idx="5">
                  <c:v>15953</c:v>
                </c:pt>
                <c:pt idx="6">
                  <c:v>9387</c:v>
                </c:pt>
                <c:pt idx="7">
                  <c:v>6078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8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'matrícula atendida'!$G$8</c:f>
              <c:strCache>
                <c:ptCount val="1"/>
                <c:pt idx="0">
                  <c:v>SUR-SURESTE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'matrícula atendida'!$A$9:$A$16</c:f>
              <c:strCache>
                <c:ptCount val="8"/>
                <c:pt idx="0">
                  <c:v>ANUIES: LICENCIATURA ESCOLAR</c:v>
                </c:pt>
                <c:pt idx="1">
                  <c:v>ANUIES: LICENCIATURA NO ESCOLAR</c:v>
                </c:pt>
                <c:pt idx="2">
                  <c:v>ANUIES: POSGRADO ESCOLAR</c:v>
                </c:pt>
                <c:pt idx="3">
                  <c:v>ANUIES: POSGRADO NO ESCOLAR</c:v>
                </c:pt>
                <c:pt idx="4">
                  <c:v>OTROS: LICENCIATURA ESCOLAR</c:v>
                </c:pt>
                <c:pt idx="5">
                  <c:v>OTROS: LICENCIATURA NO ESCOLAR</c:v>
                </c:pt>
                <c:pt idx="6">
                  <c:v>OTROS POSGRADO ESCOLAR</c:v>
                </c:pt>
                <c:pt idx="7">
                  <c:v>OTROS POSGRADO NO ESCOLAR</c:v>
                </c:pt>
              </c:strCache>
            </c:strRef>
          </c:cat>
          <c:val>
            <c:numRef>
              <c:f>'matrícula atendida'!$G$9:$G$16</c:f>
              <c:numCache>
                <c:formatCode>#,##0</c:formatCode>
                <c:ptCount val="8"/>
                <c:pt idx="0">
                  <c:v>225197</c:v>
                </c:pt>
                <c:pt idx="1">
                  <c:v>12762</c:v>
                </c:pt>
                <c:pt idx="2">
                  <c:v>9386</c:v>
                </c:pt>
                <c:pt idx="3">
                  <c:v>1317</c:v>
                </c:pt>
                <c:pt idx="4">
                  <c:v>245844</c:v>
                </c:pt>
                <c:pt idx="5">
                  <c:v>93873</c:v>
                </c:pt>
                <c:pt idx="6">
                  <c:v>11705</c:v>
                </c:pt>
                <c:pt idx="7">
                  <c:v>11608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6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'programas de calidad-lic'!$B$3</c:f>
              <c:strCache>
                <c:ptCount val="1"/>
                <c:pt idx="0">
                  <c:v>CENTRO-OCCIDENTE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9.9457567804024493E-3"/>
                  <c:y val="-0.131761446485855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4429166666666663E-2"/>
                  <c:y val="0.211188095238095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'programas de calidad-lic'!$A$4:$A$5</c:f>
              <c:strCache>
                <c:ptCount val="2"/>
                <c:pt idx="0">
                  <c:v>CALIDAD</c:v>
                </c:pt>
                <c:pt idx="1">
                  <c:v>NO CALIDAD</c:v>
                </c:pt>
              </c:strCache>
            </c:strRef>
          </c:cat>
          <c:val>
            <c:numRef>
              <c:f>'programas de calidad-lic'!$B$4:$B$5</c:f>
              <c:numCache>
                <c:formatCode>#,##0</c:formatCode>
                <c:ptCount val="2"/>
                <c:pt idx="0">
                  <c:v>184662</c:v>
                </c:pt>
                <c:pt idx="1">
                  <c:v>110086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6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'programas de calidad-lic'!$C$3</c:f>
              <c:strCache>
                <c:ptCount val="1"/>
                <c:pt idx="0">
                  <c:v>CENTRO-SUR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9.9457567804024493E-3"/>
                  <c:y val="-0.131761446485855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6790277777777939E-2"/>
                  <c:y val="0.237226388888888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'programas de calidad-lic'!$A$4:$A$5</c:f>
              <c:strCache>
                <c:ptCount val="2"/>
                <c:pt idx="0">
                  <c:v>CALIDAD</c:v>
                </c:pt>
                <c:pt idx="1">
                  <c:v>NO CALIDAD</c:v>
                </c:pt>
              </c:strCache>
            </c:strRef>
          </c:cat>
          <c:val>
            <c:numRef>
              <c:f>'programas de calidad-lic'!$C$4:$C$5</c:f>
              <c:numCache>
                <c:formatCode>#,##0</c:formatCode>
                <c:ptCount val="2"/>
                <c:pt idx="0">
                  <c:v>278311</c:v>
                </c:pt>
                <c:pt idx="1">
                  <c:v>177958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6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'programas de calidad-lic'!$D$3</c:f>
              <c:strCache>
                <c:ptCount val="1"/>
                <c:pt idx="0">
                  <c:v>METROPOLITANA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4.4097222222222225E-2"/>
                  <c:y val="-0.131761904761904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4429166666666663E-2"/>
                  <c:y val="0.201108333333333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'programas de calidad-lic'!$A$4:$A$5</c:f>
              <c:strCache>
                <c:ptCount val="2"/>
                <c:pt idx="0">
                  <c:v>CALIDAD</c:v>
                </c:pt>
                <c:pt idx="1">
                  <c:v>NO CALIDAD</c:v>
                </c:pt>
              </c:strCache>
            </c:strRef>
          </c:cat>
          <c:val>
            <c:numRef>
              <c:f>'programas de calidad-lic'!$D$4:$D$5</c:f>
              <c:numCache>
                <c:formatCode>#,##0</c:formatCode>
                <c:ptCount val="2"/>
                <c:pt idx="0">
                  <c:v>256773</c:v>
                </c:pt>
                <c:pt idx="1">
                  <c:v>100137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0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'PERSONAL DOCENTE'!$A$21</c:f>
              <c:strCache>
                <c:ptCount val="1"/>
                <c:pt idx="0">
                  <c:v>CENTRO-SUR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1.9709645669291339E-2"/>
                  <c:y val="2.579542140565762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= </c:separator>
            </c:dLbl>
            <c:dLbl>
              <c:idx val="1"/>
              <c:layout>
                <c:manualLayout>
                  <c:x val="4.3075240594925637E-3"/>
                  <c:y val="-0.1449351122776319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= </c:separator>
            </c:dLbl>
            <c:dLbl>
              <c:idx val="2"/>
              <c:layout>
                <c:manualLayout>
                  <c:x val="-1.9788385826771653E-2"/>
                  <c:y val="-1.600794692330125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= </c:separator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= </c:separator>
            <c:showLeaderLines val="0"/>
          </c:dLbls>
          <c:cat>
            <c:strRef>
              <c:f>'PERSONAL DOCENTE'!$B$19:$D$19</c:f>
              <c:strCache>
                <c:ptCount val="3"/>
                <c:pt idx="0">
                  <c:v>LICENCIATURA</c:v>
                </c:pt>
                <c:pt idx="1">
                  <c:v>ESPECIALIDAD Y MAESTRÍA</c:v>
                </c:pt>
                <c:pt idx="2">
                  <c:v>DOCTORADO</c:v>
                </c:pt>
              </c:strCache>
            </c:strRef>
          </c:cat>
          <c:val>
            <c:numRef>
              <c:f>'PERSONAL DOCENTE'!$B$21:$D$21</c:f>
              <c:numCache>
                <c:formatCode>#,##0</c:formatCode>
                <c:ptCount val="3"/>
                <c:pt idx="0">
                  <c:v>3264</c:v>
                </c:pt>
                <c:pt idx="1">
                  <c:v>4682</c:v>
                </c:pt>
                <c:pt idx="2">
                  <c:v>3870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6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'programas de calidad-lic'!$E$3</c:f>
              <c:strCache>
                <c:ptCount val="1"/>
                <c:pt idx="0">
                  <c:v>NORESTE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4.4097222222222225E-2"/>
                  <c:y val="-0.111602777777777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4429166666666663E-2"/>
                  <c:y val="0.170870634920634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'programas de calidad-lic'!$A$4:$A$5</c:f>
              <c:strCache>
                <c:ptCount val="2"/>
                <c:pt idx="0">
                  <c:v>CALIDAD</c:v>
                </c:pt>
                <c:pt idx="1">
                  <c:v>NO CALIDAD</c:v>
                </c:pt>
              </c:strCache>
            </c:strRef>
          </c:cat>
          <c:val>
            <c:numRef>
              <c:f>'programas de calidad-lic'!$E$4:$E$5</c:f>
              <c:numCache>
                <c:formatCode>#,##0</c:formatCode>
                <c:ptCount val="2"/>
                <c:pt idx="0">
                  <c:v>214670</c:v>
                </c:pt>
                <c:pt idx="1">
                  <c:v>94673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6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'programas de calidad-lic'!$F$3</c:f>
              <c:strCache>
                <c:ptCount val="1"/>
                <c:pt idx="0">
                  <c:v>NOROESTE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3229166666666667E-2"/>
                  <c:y val="-0.120002314814814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6790277777777939E-2"/>
                  <c:y val="0.207828240740740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'programas de calidad-lic'!$A$4:$A$5</c:f>
              <c:strCache>
                <c:ptCount val="2"/>
                <c:pt idx="0">
                  <c:v>CALIDAD</c:v>
                </c:pt>
                <c:pt idx="1">
                  <c:v>NO CALIDAD</c:v>
                </c:pt>
              </c:strCache>
            </c:strRef>
          </c:cat>
          <c:val>
            <c:numRef>
              <c:f>'programas de calidad-lic'!$F$4:$F$5</c:f>
              <c:numCache>
                <c:formatCode>#,##0</c:formatCode>
                <c:ptCount val="2"/>
                <c:pt idx="0">
                  <c:v>202093</c:v>
                </c:pt>
                <c:pt idx="1">
                  <c:v>96345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6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'programas de calidad-lic'!$G$3</c:f>
              <c:strCache>
                <c:ptCount val="1"/>
                <c:pt idx="0">
                  <c:v>SUR-SURESTE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3.5277777777777776E-2"/>
                  <c:y val="-0.26279365079365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4429166666666663E-2"/>
                  <c:y val="0.317021031746031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'programas de calidad-lic'!$A$4:$A$5</c:f>
              <c:strCache>
                <c:ptCount val="2"/>
                <c:pt idx="0">
                  <c:v>CALIDAD</c:v>
                </c:pt>
                <c:pt idx="1">
                  <c:v>NO CALIDAD</c:v>
                </c:pt>
              </c:strCache>
            </c:strRef>
          </c:cat>
          <c:val>
            <c:numRef>
              <c:f>'programas de calidad-lic'!$G$4:$G$5</c:f>
              <c:numCache>
                <c:formatCode>#,##0</c:formatCode>
                <c:ptCount val="2"/>
                <c:pt idx="0">
                  <c:v>139186</c:v>
                </c:pt>
                <c:pt idx="1">
                  <c:v>98773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93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'programas de calidad-pos'!$B$3</c:f>
              <c:strCache>
                <c:ptCount val="1"/>
                <c:pt idx="0">
                  <c:v>CENTRO-OCCIDENTE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1.8765277777777783E-2"/>
                  <c:y val="1.43892857142858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227222222222222"/>
                  <c:y val="5.49579365079365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'programas de calidad-pos'!$A$4:$A$5</c:f>
              <c:strCache>
                <c:ptCount val="2"/>
                <c:pt idx="0">
                  <c:v>PNPC</c:v>
                </c:pt>
                <c:pt idx="1">
                  <c:v>NO NO PNPC</c:v>
                </c:pt>
              </c:strCache>
            </c:strRef>
          </c:cat>
          <c:val>
            <c:numRef>
              <c:f>'programas de calidad-pos'!$B$4:$B$5</c:f>
              <c:numCache>
                <c:formatCode>#,##0</c:formatCode>
                <c:ptCount val="2"/>
                <c:pt idx="0">
                  <c:v>2638</c:v>
                </c:pt>
                <c:pt idx="1">
                  <c:v>17942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93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'programas de calidad-pos'!$C$3</c:f>
              <c:strCache>
                <c:ptCount val="1"/>
                <c:pt idx="0">
                  <c:v>CENTRO-SUR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4.0813888888888886E-2"/>
                  <c:y val="-3.76874999999999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7862152777777781E-2"/>
                  <c:y val="8.43560185185185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'programas de calidad-pos'!$A$4:$A$5</c:f>
              <c:strCache>
                <c:ptCount val="2"/>
                <c:pt idx="0">
                  <c:v>PNPC</c:v>
                </c:pt>
                <c:pt idx="1">
                  <c:v>NO NO PNPC</c:v>
                </c:pt>
              </c:strCache>
            </c:strRef>
          </c:cat>
          <c:val>
            <c:numRef>
              <c:f>'programas de calidad-pos'!$C$4:$C$5</c:f>
              <c:numCache>
                <c:formatCode>#,##0</c:formatCode>
                <c:ptCount val="2"/>
                <c:pt idx="0">
                  <c:v>3769</c:v>
                </c:pt>
                <c:pt idx="1">
                  <c:v>26562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93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'programas de calidad-pos'!$D$3</c:f>
              <c:strCache>
                <c:ptCount val="1"/>
                <c:pt idx="0">
                  <c:v>METROPOLITANA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9.9457567804024493E-3"/>
                  <c:y val="-0.131761446485855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6790277777777939E-2"/>
                  <c:y val="0.2011087301587300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'programas de calidad-pos'!$A$4:$A$5</c:f>
              <c:strCache>
                <c:ptCount val="2"/>
                <c:pt idx="0">
                  <c:v>PNPC</c:v>
                </c:pt>
                <c:pt idx="1">
                  <c:v>NO NO PNPC</c:v>
                </c:pt>
              </c:strCache>
            </c:strRef>
          </c:cat>
          <c:val>
            <c:numRef>
              <c:f>'programas de calidad-pos'!$D$4:$D$5</c:f>
              <c:numCache>
                <c:formatCode>#,##0</c:formatCode>
                <c:ptCount val="2"/>
                <c:pt idx="0">
                  <c:v>20794</c:v>
                </c:pt>
                <c:pt idx="1">
                  <c:v>26432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93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'programas de calidad-pos'!$E$3</c:f>
              <c:strCache>
                <c:ptCount val="1"/>
                <c:pt idx="0">
                  <c:v>NORESTE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1.1263888888888888E-3"/>
                  <c:y val="2.44686507936508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7306944444444526E-2"/>
                  <c:y val="2.97595238095238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'programas de calidad-pos'!$A$4:$A$5</c:f>
              <c:strCache>
                <c:ptCount val="2"/>
                <c:pt idx="0">
                  <c:v>PNPC</c:v>
                </c:pt>
                <c:pt idx="1">
                  <c:v>NO NO PNPC</c:v>
                </c:pt>
              </c:strCache>
            </c:strRef>
          </c:cat>
          <c:val>
            <c:numRef>
              <c:f>'programas de calidad-pos'!$E$4:$E$5</c:f>
              <c:numCache>
                <c:formatCode>#,##0</c:formatCode>
                <c:ptCount val="2"/>
                <c:pt idx="0">
                  <c:v>2701</c:v>
                </c:pt>
                <c:pt idx="1">
                  <c:v>19606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93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'programas de calidad-pos'!$F$3</c:f>
              <c:strCache>
                <c:ptCount val="1"/>
                <c:pt idx="0">
                  <c:v>NOROESTE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6.2862500000000002E-2"/>
                  <c:y val="-3.76874999999999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550104166666667"/>
                  <c:y val="6.08375000000000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'programas de calidad-pos'!$A$4:$A$5</c:f>
              <c:strCache>
                <c:ptCount val="2"/>
                <c:pt idx="0">
                  <c:v>PNPC</c:v>
                </c:pt>
                <c:pt idx="1">
                  <c:v>NO NO PNPC</c:v>
                </c:pt>
              </c:strCache>
            </c:strRef>
          </c:cat>
          <c:val>
            <c:numRef>
              <c:f>'programas de calidad-pos'!$F$4:$F$5</c:f>
              <c:numCache>
                <c:formatCode>#,##0</c:formatCode>
                <c:ptCount val="2"/>
                <c:pt idx="0">
                  <c:v>1351</c:v>
                </c:pt>
                <c:pt idx="1">
                  <c:v>11884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93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'programas de calidad-pos'!$G$3</c:f>
              <c:strCache>
                <c:ptCount val="1"/>
                <c:pt idx="0">
                  <c:v>SUR-SURESTE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7.6091666666666669E-2"/>
                  <c:y val="1.43892857142858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636944444444444"/>
                  <c:y val="2.97595238095238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'programas de calidad-pos'!$A$4:$A$5</c:f>
              <c:strCache>
                <c:ptCount val="2"/>
                <c:pt idx="0">
                  <c:v>PNPC</c:v>
                </c:pt>
                <c:pt idx="1">
                  <c:v>NO NO PNPC</c:v>
                </c:pt>
              </c:strCache>
            </c:strRef>
          </c:cat>
          <c:val>
            <c:numRef>
              <c:f>'programas de calidad-pos'!$G$4:$G$5</c:f>
              <c:numCache>
                <c:formatCode>#,##0</c:formatCode>
                <c:ptCount val="2"/>
                <c:pt idx="0">
                  <c:v>575</c:v>
                </c:pt>
                <c:pt idx="1">
                  <c:v>10128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0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'PERSONAL DOCENTE'!$A$22</c:f>
              <c:strCache>
                <c:ptCount val="1"/>
                <c:pt idx="0">
                  <c:v>METROPOLITANA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2.4119444444444443E-2"/>
                  <c:y val="-9.4825396825397746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= </c:separator>
            </c:dLbl>
            <c:dLbl>
              <c:idx val="1"/>
              <c:layout>
                <c:manualLayout>
                  <c:x val="4.3995138888888896E-2"/>
                  <c:y val="-0.1298158730158730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= </c:separator>
            </c:dLbl>
            <c:dLbl>
              <c:idx val="2"/>
              <c:layout>
                <c:manualLayout>
                  <c:x val="-1.9788385826771653E-2"/>
                  <c:y val="-1.600794692330125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= </c:separator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= </c:separator>
            <c:showLeaderLines val="0"/>
          </c:dLbls>
          <c:cat>
            <c:strRef>
              <c:f>'PERSONAL DOCENTE'!$B$19:$D$19</c:f>
              <c:strCache>
                <c:ptCount val="3"/>
                <c:pt idx="0">
                  <c:v>LICENCIATURA</c:v>
                </c:pt>
                <c:pt idx="1">
                  <c:v>ESPECIALIDAD Y MAESTRÍA</c:v>
                </c:pt>
                <c:pt idx="2">
                  <c:v>DOCTORADO</c:v>
                </c:pt>
              </c:strCache>
            </c:strRef>
          </c:cat>
          <c:val>
            <c:numRef>
              <c:f>'PERSONAL DOCENTE'!$B$22:$D$22</c:f>
              <c:numCache>
                <c:formatCode>#,##0</c:formatCode>
                <c:ptCount val="3"/>
                <c:pt idx="0">
                  <c:v>4671</c:v>
                </c:pt>
                <c:pt idx="1">
                  <c:v>4528</c:v>
                </c:pt>
                <c:pt idx="2">
                  <c:v>5372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0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'PERSONAL DOCENTE'!$A$23</c:f>
              <c:strCache>
                <c:ptCount val="1"/>
                <c:pt idx="0">
                  <c:v>NORESTE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1.9709645669291339E-2"/>
                  <c:y val="2.579542140565762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= </c:separator>
            </c:dLbl>
            <c:dLbl>
              <c:idx val="1"/>
              <c:layout>
                <c:manualLayout>
                  <c:x val="4.3075240594925637E-3"/>
                  <c:y val="-0.1449351122776319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= </c:separator>
            </c:dLbl>
            <c:dLbl>
              <c:idx val="2"/>
              <c:layout>
                <c:manualLayout>
                  <c:x val="-1.9788385826771653E-2"/>
                  <c:y val="-1.600794692330125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= </c:separator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= </c:separator>
            <c:showLeaderLines val="0"/>
          </c:dLbls>
          <c:cat>
            <c:strRef>
              <c:f>'PERSONAL DOCENTE'!$B$19:$D$19</c:f>
              <c:strCache>
                <c:ptCount val="3"/>
                <c:pt idx="0">
                  <c:v>LICENCIATURA</c:v>
                </c:pt>
                <c:pt idx="1">
                  <c:v>ESPECIALIDAD Y MAESTRÍA</c:v>
                </c:pt>
                <c:pt idx="2">
                  <c:v>DOCTORADO</c:v>
                </c:pt>
              </c:strCache>
            </c:strRef>
          </c:cat>
          <c:val>
            <c:numRef>
              <c:f>'PERSONAL DOCENTE'!$B$23:$D$23</c:f>
              <c:numCache>
                <c:formatCode>#,##0</c:formatCode>
                <c:ptCount val="3"/>
                <c:pt idx="0">
                  <c:v>2479</c:v>
                </c:pt>
                <c:pt idx="1">
                  <c:v>5405</c:v>
                </c:pt>
                <c:pt idx="2">
                  <c:v>3311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862881944444442"/>
          <c:y val="0.10583333333333333"/>
        </c:manualLayout>
      </c:layout>
      <c:overlay val="0"/>
    </c:title>
    <c:autoTitleDeleted val="0"/>
    <c:view3D>
      <c:rotX val="30"/>
      <c:rotY val="10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'PERSONAL DOCENTE'!$A$24</c:f>
              <c:strCache>
                <c:ptCount val="1"/>
                <c:pt idx="0">
                  <c:v>NOROESTE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1.9709645669291339E-2"/>
                  <c:y val="2.579542140565762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= </c:separator>
            </c:dLbl>
            <c:dLbl>
              <c:idx val="1"/>
              <c:layout>
                <c:manualLayout>
                  <c:x val="4.3995138888888896E-2"/>
                  <c:y val="-0.1449351851851852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= </c:separator>
            </c:dLbl>
            <c:dLbl>
              <c:idx val="2"/>
              <c:layout>
                <c:manualLayout>
                  <c:x val="-1.9788385826771653E-2"/>
                  <c:y val="-1.600794692330125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= </c:separator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= </c:separator>
            <c:showLeaderLines val="0"/>
          </c:dLbls>
          <c:cat>
            <c:strRef>
              <c:f>'PERSONAL DOCENTE'!$B$19:$D$19</c:f>
              <c:strCache>
                <c:ptCount val="3"/>
                <c:pt idx="0">
                  <c:v>LICENCIATURA</c:v>
                </c:pt>
                <c:pt idx="1">
                  <c:v>ESPECIALIDAD Y MAESTRÍA</c:v>
                </c:pt>
                <c:pt idx="2">
                  <c:v>DOCTORADO</c:v>
                </c:pt>
              </c:strCache>
            </c:strRef>
          </c:cat>
          <c:val>
            <c:numRef>
              <c:f>'PERSONAL DOCENTE'!$B$24:$D$24</c:f>
              <c:numCache>
                <c:formatCode>#,##0</c:formatCode>
                <c:ptCount val="3"/>
                <c:pt idx="0">
                  <c:v>2187</c:v>
                </c:pt>
                <c:pt idx="1">
                  <c:v>3693</c:v>
                </c:pt>
                <c:pt idx="2">
                  <c:v>2486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10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'PERSONAL DOCENTE'!$A$25</c:f>
              <c:strCache>
                <c:ptCount val="1"/>
                <c:pt idx="0">
                  <c:v>SUR-SURESTE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1.9709645669291339E-2"/>
                  <c:y val="2.579542140565762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= </c:separator>
            </c:dLbl>
            <c:dLbl>
              <c:idx val="1"/>
              <c:layout>
                <c:manualLayout>
                  <c:x val="6.1634027777777781E-2"/>
                  <c:y val="-0.1096571428571428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= </c:separator>
            </c:dLbl>
            <c:dLbl>
              <c:idx val="2"/>
              <c:layout>
                <c:manualLayout>
                  <c:x val="-1.9788385826771653E-2"/>
                  <c:y val="-1.600794692330125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 = </c:separator>
            </c:dLbl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= </c:separator>
            <c:showLeaderLines val="0"/>
          </c:dLbls>
          <c:cat>
            <c:strRef>
              <c:f>'PERSONAL DOCENTE'!$B$19:$D$19</c:f>
              <c:strCache>
                <c:ptCount val="3"/>
                <c:pt idx="0">
                  <c:v>LICENCIATURA</c:v>
                </c:pt>
                <c:pt idx="1">
                  <c:v>ESPECIALIDAD Y MAESTRÍA</c:v>
                </c:pt>
                <c:pt idx="2">
                  <c:v>DOCTORADO</c:v>
                </c:pt>
              </c:strCache>
            </c:strRef>
          </c:cat>
          <c:val>
            <c:numRef>
              <c:f>'PERSONAL DOCENTE'!$B$25:$D$25</c:f>
              <c:numCache>
                <c:formatCode>#,##0</c:formatCode>
                <c:ptCount val="3"/>
                <c:pt idx="0">
                  <c:v>2276</c:v>
                </c:pt>
                <c:pt idx="1">
                  <c:v>3798</c:v>
                </c:pt>
                <c:pt idx="2">
                  <c:v>2117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4"/>
          <c:order val="4"/>
          <c:tx>
            <c:strRef>
              <c:f>SNI!$F$2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635756870597231E-3"/>
                  <c:y val="-0.424666432838560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25329836056917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17126631487331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636884306987398E-3"/>
                  <c:y val="-0.14702715309024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0.14702715309024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317314717103662E-3"/>
                  <c:y val="-0.12543405029822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SNI!$A$3:$A$8</c:f>
              <c:strCache>
                <c:ptCount val="6"/>
                <c:pt idx="0">
                  <c:v>METROPOLITANA</c:v>
                </c:pt>
                <c:pt idx="1">
                  <c:v>CENTRO-SUR</c:v>
                </c:pt>
                <c:pt idx="2">
                  <c:v>CENTRO-OCCIDENTE</c:v>
                </c:pt>
                <c:pt idx="3">
                  <c:v>NOROESTE</c:v>
                </c:pt>
                <c:pt idx="4">
                  <c:v>NORESTE</c:v>
                </c:pt>
                <c:pt idx="5">
                  <c:v>SUR-SURESTE</c:v>
                </c:pt>
              </c:strCache>
            </c:strRef>
          </c:cat>
          <c:val>
            <c:numRef>
              <c:f>SNI!$F$3:$F$8</c:f>
              <c:numCache>
                <c:formatCode>#,##0</c:formatCode>
                <c:ptCount val="6"/>
                <c:pt idx="0">
                  <c:v>5983</c:v>
                </c:pt>
                <c:pt idx="1">
                  <c:v>3466</c:v>
                </c:pt>
                <c:pt idx="2">
                  <c:v>2365</c:v>
                </c:pt>
                <c:pt idx="3">
                  <c:v>1889</c:v>
                </c:pt>
                <c:pt idx="4">
                  <c:v>1861</c:v>
                </c:pt>
                <c:pt idx="5">
                  <c:v>1645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365952"/>
        <c:axId val="26367488"/>
      </c:barChart>
      <c:barChart>
        <c:barDir val="col"/>
        <c:grouping val="stacked"/>
        <c:varyColors val="0"/>
        <c:ser>
          <c:idx val="0"/>
          <c:order val="0"/>
          <c:tx>
            <c:strRef>
              <c:f>SNI!$B$2</c:f>
              <c:strCache>
                <c:ptCount val="1"/>
                <c:pt idx="0">
                  <c:v>CANDIDATOS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SNI!$A$3:$A$8</c:f>
              <c:strCache>
                <c:ptCount val="6"/>
                <c:pt idx="0">
                  <c:v>METROPOLITANA</c:v>
                </c:pt>
                <c:pt idx="1">
                  <c:v>CENTRO-SUR</c:v>
                </c:pt>
                <c:pt idx="2">
                  <c:v>CENTRO-OCCIDENTE</c:v>
                </c:pt>
                <c:pt idx="3">
                  <c:v>NOROESTE</c:v>
                </c:pt>
                <c:pt idx="4">
                  <c:v>NORESTE</c:v>
                </c:pt>
                <c:pt idx="5">
                  <c:v>SUR-SURESTE</c:v>
                </c:pt>
              </c:strCache>
            </c:strRef>
          </c:cat>
          <c:val>
            <c:numRef>
              <c:f>SNI!$B$3:$B$8</c:f>
              <c:numCache>
                <c:formatCode>#,##0</c:formatCode>
                <c:ptCount val="6"/>
                <c:pt idx="0">
                  <c:v>650</c:v>
                </c:pt>
                <c:pt idx="1">
                  <c:v>612</c:v>
                </c:pt>
                <c:pt idx="2">
                  <c:v>483</c:v>
                </c:pt>
                <c:pt idx="3">
                  <c:v>389</c:v>
                </c:pt>
                <c:pt idx="4">
                  <c:v>409</c:v>
                </c:pt>
                <c:pt idx="5">
                  <c:v>324</c:v>
                </c:pt>
              </c:numCache>
            </c:numRef>
          </c:val>
        </c:ser>
        <c:ser>
          <c:idx val="1"/>
          <c:order val="1"/>
          <c:tx>
            <c:strRef>
              <c:f>SNI!$C$2</c:f>
              <c:strCache>
                <c:ptCount val="1"/>
                <c:pt idx="0">
                  <c:v>NIVEL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SNI!$A$3:$A$8</c:f>
              <c:strCache>
                <c:ptCount val="6"/>
                <c:pt idx="0">
                  <c:v>METROPOLITANA</c:v>
                </c:pt>
                <c:pt idx="1">
                  <c:v>CENTRO-SUR</c:v>
                </c:pt>
                <c:pt idx="2">
                  <c:v>CENTRO-OCCIDENTE</c:v>
                </c:pt>
                <c:pt idx="3">
                  <c:v>NOROESTE</c:v>
                </c:pt>
                <c:pt idx="4">
                  <c:v>NORESTE</c:v>
                </c:pt>
                <c:pt idx="5">
                  <c:v>SUR-SURESTE</c:v>
                </c:pt>
              </c:strCache>
            </c:strRef>
          </c:cat>
          <c:val>
            <c:numRef>
              <c:f>SNI!$C$3:$C$8</c:f>
              <c:numCache>
                <c:formatCode>#,##0</c:formatCode>
                <c:ptCount val="6"/>
                <c:pt idx="0">
                  <c:v>2823</c:v>
                </c:pt>
                <c:pt idx="1">
                  <c:v>1972</c:v>
                </c:pt>
                <c:pt idx="2">
                  <c:v>1361</c:v>
                </c:pt>
                <c:pt idx="3">
                  <c:v>1062</c:v>
                </c:pt>
                <c:pt idx="4">
                  <c:v>1106</c:v>
                </c:pt>
                <c:pt idx="5">
                  <c:v>1029</c:v>
                </c:pt>
              </c:numCache>
            </c:numRef>
          </c:val>
        </c:ser>
        <c:ser>
          <c:idx val="2"/>
          <c:order val="2"/>
          <c:tx>
            <c:strRef>
              <c:f>SNI!$D$2</c:f>
              <c:strCache>
                <c:ptCount val="1"/>
                <c:pt idx="0">
                  <c:v>NIVEL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SNI!$A$3:$A$8</c:f>
              <c:strCache>
                <c:ptCount val="6"/>
                <c:pt idx="0">
                  <c:v>METROPOLITANA</c:v>
                </c:pt>
                <c:pt idx="1">
                  <c:v>CENTRO-SUR</c:v>
                </c:pt>
                <c:pt idx="2">
                  <c:v>CENTRO-OCCIDENTE</c:v>
                </c:pt>
                <c:pt idx="3">
                  <c:v>NOROESTE</c:v>
                </c:pt>
                <c:pt idx="4">
                  <c:v>NORESTE</c:v>
                </c:pt>
                <c:pt idx="5">
                  <c:v>SUR-SURESTE</c:v>
                </c:pt>
              </c:strCache>
            </c:strRef>
          </c:cat>
          <c:val>
            <c:numRef>
              <c:f>SNI!$D$3:$D$8</c:f>
              <c:numCache>
                <c:formatCode>#,##0</c:formatCode>
                <c:ptCount val="6"/>
                <c:pt idx="0">
                  <c:v>1507</c:v>
                </c:pt>
                <c:pt idx="1">
                  <c:v>623</c:v>
                </c:pt>
                <c:pt idx="2">
                  <c:v>394</c:v>
                </c:pt>
                <c:pt idx="3">
                  <c:v>333</c:v>
                </c:pt>
                <c:pt idx="4">
                  <c:v>262</c:v>
                </c:pt>
                <c:pt idx="5">
                  <c:v>219</c:v>
                </c:pt>
              </c:numCache>
            </c:numRef>
          </c:val>
        </c:ser>
        <c:ser>
          <c:idx val="3"/>
          <c:order val="3"/>
          <c:tx>
            <c:strRef>
              <c:f>SNI!$E$2</c:f>
              <c:strCache>
                <c:ptCount val="1"/>
                <c:pt idx="0">
                  <c:v>NIVEL 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SNI!$A$3:$A$8</c:f>
              <c:strCache>
                <c:ptCount val="6"/>
                <c:pt idx="0">
                  <c:v>METROPOLITANA</c:v>
                </c:pt>
                <c:pt idx="1">
                  <c:v>CENTRO-SUR</c:v>
                </c:pt>
                <c:pt idx="2">
                  <c:v>CENTRO-OCCIDENTE</c:v>
                </c:pt>
                <c:pt idx="3">
                  <c:v>NOROESTE</c:v>
                </c:pt>
                <c:pt idx="4">
                  <c:v>NORESTE</c:v>
                </c:pt>
                <c:pt idx="5">
                  <c:v>SUR-SURESTE</c:v>
                </c:pt>
              </c:strCache>
            </c:strRef>
          </c:cat>
          <c:val>
            <c:numRef>
              <c:f>SNI!$E$3:$E$8</c:f>
              <c:numCache>
                <c:formatCode>#,##0</c:formatCode>
                <c:ptCount val="6"/>
                <c:pt idx="0">
                  <c:v>1003</c:v>
                </c:pt>
                <c:pt idx="1">
                  <c:v>259</c:v>
                </c:pt>
                <c:pt idx="2">
                  <c:v>127</c:v>
                </c:pt>
                <c:pt idx="3">
                  <c:v>105</c:v>
                </c:pt>
                <c:pt idx="4">
                  <c:v>84</c:v>
                </c:pt>
                <c:pt idx="5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370816"/>
        <c:axId val="26369024"/>
      </c:barChart>
      <c:catAx>
        <c:axId val="26365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200" b="1"/>
            </a:pPr>
            <a:endParaRPr lang="es-MX"/>
          </a:p>
        </c:txPr>
        <c:crossAx val="26367488"/>
        <c:crosses val="autoZero"/>
        <c:auto val="1"/>
        <c:lblAlgn val="ctr"/>
        <c:lblOffset val="100"/>
        <c:noMultiLvlLbl val="0"/>
      </c:catAx>
      <c:valAx>
        <c:axId val="263674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6365952"/>
        <c:crosses val="autoZero"/>
        <c:crossBetween val="between"/>
      </c:valAx>
      <c:valAx>
        <c:axId val="26369024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26370816"/>
        <c:crosses val="max"/>
        <c:crossBetween val="between"/>
      </c:valAx>
      <c:catAx>
        <c:axId val="26370816"/>
        <c:scaling>
          <c:orientation val="minMax"/>
        </c:scaling>
        <c:delete val="1"/>
        <c:axPos val="b"/>
        <c:majorTickMark val="out"/>
        <c:minorTickMark val="none"/>
        <c:tickLblPos val="nextTo"/>
        <c:crossAx val="26369024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0349212147450637"/>
          <c:y val="5.6182473459474282E-2"/>
          <c:w val="0.27984121185882693"/>
          <c:h val="0.23135121537750439"/>
        </c:manualLayout>
      </c:layout>
      <c:overlay val="1"/>
      <c:txPr>
        <a:bodyPr/>
        <a:lstStyle/>
        <a:p>
          <a:pPr>
            <a:defRPr sz="1800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86789856080448E-2"/>
          <c:y val="2.681768549919843E-2"/>
          <c:w val="0.94601393135379075"/>
          <c:h val="0.91267106254917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'PTC-MATRÍCULA'!$D$1</c:f>
              <c:strCache>
                <c:ptCount val="1"/>
                <c:pt idx="0">
                  <c:v>MATRÍCULA / PTC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7.8902220711433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7.5144972106127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883695804462115E-3"/>
                  <c:y val="7.5144972106127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7572539637576997E-17"/>
                  <c:y val="7.5144972106127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7.5144972106127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7.5144972106127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'PTC-MATRÍCULA'!$A$2:$A$7</c:f>
              <c:strCache>
                <c:ptCount val="6"/>
                <c:pt idx="0">
                  <c:v>CENTRO-SUR</c:v>
                </c:pt>
                <c:pt idx="1">
                  <c:v>NOROESTE</c:v>
                </c:pt>
                <c:pt idx="2">
                  <c:v>CENTRO-OCCIDENTE</c:v>
                </c:pt>
                <c:pt idx="3">
                  <c:v>SUR-SURESTE</c:v>
                </c:pt>
                <c:pt idx="4">
                  <c:v>NORESTE</c:v>
                </c:pt>
                <c:pt idx="5">
                  <c:v>METROPOLITANA</c:v>
                </c:pt>
              </c:strCache>
            </c:strRef>
          </c:cat>
          <c:val>
            <c:numRef>
              <c:f>'PTC-MATRÍCULA'!$D$2:$D$7</c:f>
              <c:numCache>
                <c:formatCode>0</c:formatCode>
                <c:ptCount val="6"/>
                <c:pt idx="0">
                  <c:v>41.181448882870683</c:v>
                </c:pt>
                <c:pt idx="1">
                  <c:v>37.254721491752328</c:v>
                </c:pt>
                <c:pt idx="2">
                  <c:v>31.109707971586424</c:v>
                </c:pt>
                <c:pt idx="3">
                  <c:v>30.357953851788547</c:v>
                </c:pt>
                <c:pt idx="4">
                  <c:v>29.624832514515408</c:v>
                </c:pt>
                <c:pt idx="5">
                  <c:v>27.735639283508338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401024"/>
        <c:axId val="61546496"/>
      </c:barChart>
      <c:catAx>
        <c:axId val="26401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MX"/>
          </a:p>
        </c:txPr>
        <c:crossAx val="61546496"/>
        <c:crosses val="autoZero"/>
        <c:auto val="1"/>
        <c:lblAlgn val="ctr"/>
        <c:lblOffset val="100"/>
        <c:noMultiLvlLbl val="0"/>
      </c:catAx>
      <c:valAx>
        <c:axId val="6154649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6401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Hoja3!$A$3:$A$35</c:f>
              <c:strCache>
                <c:ptCount val="33"/>
                <c:pt idx="0">
                  <c:v>Distrito Federal</c:v>
                </c:pt>
                <c:pt idx="1">
                  <c:v>Sinaloa</c:v>
                </c:pt>
                <c:pt idx="2">
                  <c:v>Nuevo León</c:v>
                </c:pt>
                <c:pt idx="3">
                  <c:v>Sonora</c:v>
                </c:pt>
                <c:pt idx="4">
                  <c:v>Colima</c:v>
                </c:pt>
                <c:pt idx="5">
                  <c:v>Aguascalientes</c:v>
                </c:pt>
                <c:pt idx="6">
                  <c:v>Nayarit</c:v>
                </c:pt>
                <c:pt idx="7">
                  <c:v>Puebla</c:v>
                </c:pt>
                <c:pt idx="8">
                  <c:v>Chihuahua</c:v>
                </c:pt>
                <c:pt idx="9">
                  <c:v>Tamaulipas</c:v>
                </c:pt>
                <c:pt idx="10">
                  <c:v>Coahuila</c:v>
                </c:pt>
                <c:pt idx="11">
                  <c:v>Tabasco</c:v>
                </c:pt>
                <c:pt idx="12">
                  <c:v>Nacional</c:v>
                </c:pt>
                <c:pt idx="13">
                  <c:v>Campeche</c:v>
                </c:pt>
                <c:pt idx="14">
                  <c:v>Yucatán</c:v>
                </c:pt>
                <c:pt idx="15">
                  <c:v>Veracruz</c:v>
                </c:pt>
                <c:pt idx="16">
                  <c:v>Baja California</c:v>
                </c:pt>
                <c:pt idx="17">
                  <c:v>Querétaro</c:v>
                </c:pt>
                <c:pt idx="18">
                  <c:v>Baja California Sur</c:v>
                </c:pt>
                <c:pt idx="19">
                  <c:v>Jalisco</c:v>
                </c:pt>
                <c:pt idx="20">
                  <c:v>Morelos</c:v>
                </c:pt>
                <c:pt idx="21">
                  <c:v>Hidalgo</c:v>
                </c:pt>
                <c:pt idx="22">
                  <c:v>Zacatecas</c:v>
                </c:pt>
                <c:pt idx="23">
                  <c:v>San Luis Potosí</c:v>
                </c:pt>
                <c:pt idx="24">
                  <c:v>Durango</c:v>
                </c:pt>
                <c:pt idx="25">
                  <c:v>Tlaxcala</c:v>
                </c:pt>
                <c:pt idx="26">
                  <c:v>México</c:v>
                </c:pt>
                <c:pt idx="27">
                  <c:v>Michoacán</c:v>
                </c:pt>
                <c:pt idx="28">
                  <c:v>Guanajuato</c:v>
                </c:pt>
                <c:pt idx="29">
                  <c:v>Quintana Roo</c:v>
                </c:pt>
                <c:pt idx="30">
                  <c:v>Guerrero</c:v>
                </c:pt>
                <c:pt idx="31">
                  <c:v>Chiapas</c:v>
                </c:pt>
                <c:pt idx="32">
                  <c:v>Oaxaca</c:v>
                </c:pt>
              </c:strCache>
            </c:strRef>
          </c:cat>
          <c:val>
            <c:numRef>
              <c:f>Hoja3!$D$3:$D$35</c:f>
              <c:numCache>
                <c:formatCode>0.0</c:formatCode>
                <c:ptCount val="33"/>
                <c:pt idx="0">
                  <c:v>74.182063743524864</c:v>
                </c:pt>
                <c:pt idx="1">
                  <c:v>42.701970400184777</c:v>
                </c:pt>
                <c:pt idx="2">
                  <c:v>40.315880686958749</c:v>
                </c:pt>
                <c:pt idx="3">
                  <c:v>39.016888331895871</c:v>
                </c:pt>
                <c:pt idx="4">
                  <c:v>38.523995458160563</c:v>
                </c:pt>
                <c:pt idx="5">
                  <c:v>36.126226169942498</c:v>
                </c:pt>
                <c:pt idx="6">
                  <c:v>35.075130626003279</c:v>
                </c:pt>
                <c:pt idx="7">
                  <c:v>34.981636812423133</c:v>
                </c:pt>
                <c:pt idx="8">
                  <c:v>34.803416606444557</c:v>
                </c:pt>
                <c:pt idx="9">
                  <c:v>34.715424240029961</c:v>
                </c:pt>
                <c:pt idx="10">
                  <c:v>33.111045422443723</c:v>
                </c:pt>
                <c:pt idx="11">
                  <c:v>33.064879953714033</c:v>
                </c:pt>
                <c:pt idx="12">
                  <c:v>32.104084170428223</c:v>
                </c:pt>
                <c:pt idx="13">
                  <c:v>31.466728172465771</c:v>
                </c:pt>
                <c:pt idx="14">
                  <c:v>31.364761324200199</c:v>
                </c:pt>
                <c:pt idx="15">
                  <c:v>31.214462277033149</c:v>
                </c:pt>
                <c:pt idx="16">
                  <c:v>31.158217965813432</c:v>
                </c:pt>
                <c:pt idx="17">
                  <c:v>31.140294880544161</c:v>
                </c:pt>
                <c:pt idx="18">
                  <c:v>30.55168693409464</c:v>
                </c:pt>
                <c:pt idx="19">
                  <c:v>30.513151784957738</c:v>
                </c:pt>
                <c:pt idx="20">
                  <c:v>30.039078180863811</c:v>
                </c:pt>
                <c:pt idx="21">
                  <c:v>29.845951965290499</c:v>
                </c:pt>
                <c:pt idx="22">
                  <c:v>28.90098325038316</c:v>
                </c:pt>
                <c:pt idx="23">
                  <c:v>28.491808539835059</c:v>
                </c:pt>
                <c:pt idx="24">
                  <c:v>26.855040868519382</c:v>
                </c:pt>
                <c:pt idx="25">
                  <c:v>25.103232012695511</c:v>
                </c:pt>
                <c:pt idx="26">
                  <c:v>25.064874342745519</c:v>
                </c:pt>
                <c:pt idx="27">
                  <c:v>23.638214076485951</c:v>
                </c:pt>
                <c:pt idx="28">
                  <c:v>21.099732302329329</c:v>
                </c:pt>
                <c:pt idx="29">
                  <c:v>20.49134119820727</c:v>
                </c:pt>
                <c:pt idx="30">
                  <c:v>19.83322715400946</c:v>
                </c:pt>
                <c:pt idx="31">
                  <c:v>19.3777291024888</c:v>
                </c:pt>
                <c:pt idx="32">
                  <c:v>18.495742632964269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664128"/>
        <c:axId val="63665664"/>
        <c:axId val="0"/>
      </c:bar3DChart>
      <c:catAx>
        <c:axId val="63664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63665664"/>
        <c:crosses val="autoZero"/>
        <c:auto val="1"/>
        <c:lblAlgn val="ctr"/>
        <c:lblOffset val="100"/>
        <c:noMultiLvlLbl val="0"/>
      </c:catAx>
      <c:valAx>
        <c:axId val="63665664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63664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0.08064</cdr:x>
      <cdr:y>0.05961</cdr:y>
    </cdr:from>
    <cdr:to>
      <cdr:x>0.15341</cdr:x>
      <cdr:y>0.10791</cdr:y>
    </cdr:to>
    <cdr:sp macro="" textlink="">
      <cdr:nvSpPr>
        <cdr:cNvPr id="3" name="4 CuadroTexto"/>
        <cdr:cNvSpPr txBox="1"/>
      </cdr:nvSpPr>
      <cdr:spPr>
        <a:xfrm xmlns:a="http://schemas.openxmlformats.org/drawingml/2006/main">
          <a:off x="700331" y="313431"/>
          <a:ext cx="631904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050" dirty="0"/>
            <a:t>486,600</a:t>
          </a:r>
        </a:p>
      </cdr:txBody>
    </cdr:sp>
  </cdr:relSizeAnchor>
  <cdr:relSizeAnchor xmlns:cdr="http://schemas.openxmlformats.org/drawingml/2006/chartDrawing">
    <cdr:from>
      <cdr:x>0.24432</cdr:x>
      <cdr:y>0.12592</cdr:y>
    </cdr:from>
    <cdr:to>
      <cdr:x>0.31708</cdr:x>
      <cdr:y>0.17422</cdr:y>
    </cdr:to>
    <cdr:sp macro="" textlink="">
      <cdr:nvSpPr>
        <cdr:cNvPr id="4" name="5 CuadroTexto"/>
        <cdr:cNvSpPr txBox="1"/>
      </cdr:nvSpPr>
      <cdr:spPr>
        <a:xfrm xmlns:a="http://schemas.openxmlformats.org/drawingml/2006/main">
          <a:off x="2121712" y="662085"/>
          <a:ext cx="631904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050" dirty="0"/>
            <a:t>311,673</a:t>
          </a:r>
        </a:p>
      </cdr:txBody>
    </cdr:sp>
  </cdr:relSizeAnchor>
  <cdr:relSizeAnchor xmlns:cdr="http://schemas.openxmlformats.org/drawingml/2006/chartDrawing">
    <cdr:from>
      <cdr:x>0.40236</cdr:x>
      <cdr:y>0.25262</cdr:y>
    </cdr:from>
    <cdr:to>
      <cdr:x>0.47513</cdr:x>
      <cdr:y>0.30092</cdr:y>
    </cdr:to>
    <cdr:sp macro="" textlink="">
      <cdr:nvSpPr>
        <cdr:cNvPr id="5" name="6 CuadroTexto"/>
        <cdr:cNvSpPr txBox="1"/>
      </cdr:nvSpPr>
      <cdr:spPr>
        <a:xfrm xmlns:a="http://schemas.openxmlformats.org/drawingml/2006/main">
          <a:off x="3494239" y="1328241"/>
          <a:ext cx="631904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050" dirty="0"/>
            <a:t>315,328</a:t>
          </a:r>
        </a:p>
      </cdr:txBody>
    </cdr:sp>
  </cdr:relSizeAnchor>
  <cdr:relSizeAnchor xmlns:cdr="http://schemas.openxmlformats.org/drawingml/2006/chartDrawing">
    <cdr:from>
      <cdr:x>0.55923</cdr:x>
      <cdr:y>0.27021</cdr:y>
    </cdr:from>
    <cdr:to>
      <cdr:x>0.63199</cdr:x>
      <cdr:y>0.3185</cdr:y>
    </cdr:to>
    <cdr:sp macro="" textlink="">
      <cdr:nvSpPr>
        <cdr:cNvPr id="6" name="7 CuadroTexto"/>
        <cdr:cNvSpPr txBox="1"/>
      </cdr:nvSpPr>
      <cdr:spPr>
        <a:xfrm xmlns:a="http://schemas.openxmlformats.org/drawingml/2006/main">
          <a:off x="4856524" y="1420715"/>
          <a:ext cx="631904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050" dirty="0"/>
            <a:t>248,662</a:t>
          </a:r>
        </a:p>
      </cdr:txBody>
    </cdr:sp>
  </cdr:relSizeAnchor>
  <cdr:relSizeAnchor xmlns:cdr="http://schemas.openxmlformats.org/drawingml/2006/chartDrawing">
    <cdr:from>
      <cdr:x>0.71747</cdr:x>
      <cdr:y>0.28668</cdr:y>
    </cdr:from>
    <cdr:to>
      <cdr:x>0.79023</cdr:x>
      <cdr:y>0.33498</cdr:y>
    </cdr:to>
    <cdr:sp macro="" textlink="">
      <cdr:nvSpPr>
        <cdr:cNvPr id="7" name="8 CuadroTexto"/>
        <cdr:cNvSpPr txBox="1"/>
      </cdr:nvSpPr>
      <cdr:spPr>
        <a:xfrm xmlns:a="http://schemas.openxmlformats.org/drawingml/2006/main">
          <a:off x="6230679" y="1507329"/>
          <a:ext cx="631904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050" dirty="0"/>
            <a:t>331,650</a:t>
          </a:r>
        </a:p>
      </cdr:txBody>
    </cdr:sp>
  </cdr:relSizeAnchor>
  <cdr:relSizeAnchor xmlns:cdr="http://schemas.openxmlformats.org/drawingml/2006/chartDrawing">
    <cdr:from>
      <cdr:x>0.86859</cdr:x>
      <cdr:y>0.31706</cdr:y>
    </cdr:from>
    <cdr:to>
      <cdr:x>0.94135</cdr:x>
      <cdr:y>0.36536</cdr:y>
    </cdr:to>
    <cdr:sp macro="" textlink="">
      <cdr:nvSpPr>
        <cdr:cNvPr id="8" name="9 CuadroTexto"/>
        <cdr:cNvSpPr txBox="1"/>
      </cdr:nvSpPr>
      <cdr:spPr>
        <a:xfrm xmlns:a="http://schemas.openxmlformats.org/drawingml/2006/main">
          <a:off x="7543096" y="1667061"/>
          <a:ext cx="631904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050" dirty="0"/>
            <a:t>404,136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0.08969</cdr:x>
      <cdr:y>0.09428</cdr:y>
    </cdr:from>
    <cdr:to>
      <cdr:x>0.24664</cdr:x>
      <cdr:y>0.14374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777551" y="592883"/>
          <a:ext cx="1360714" cy="311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MX" sz="1100" b="1"/>
            <a:t>Región</a:t>
          </a:r>
          <a:r>
            <a:rPr lang="es-MX" sz="1100" b="1" baseline="0"/>
            <a:t> Metropolitana</a:t>
          </a:r>
          <a:endParaRPr lang="es-MX" sz="1100" b="1"/>
        </a:p>
      </cdr:txBody>
    </cdr:sp>
  </cdr:relSizeAnchor>
  <cdr:relSizeAnchor xmlns:cdr="http://schemas.openxmlformats.org/drawingml/2006/chartDrawing">
    <cdr:from>
      <cdr:x>0.0933</cdr:x>
      <cdr:y>0.34965</cdr:y>
    </cdr:from>
    <cdr:to>
      <cdr:x>0.25025</cdr:x>
      <cdr:y>0.39911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808913" y="2198785"/>
          <a:ext cx="1360714" cy="311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/>
            <a:t>Región</a:t>
          </a:r>
          <a:r>
            <a:rPr lang="es-MX" sz="1100" b="1" baseline="0"/>
            <a:t> Noroeste, TBC=35.6</a:t>
          </a:r>
          <a:endParaRPr lang="es-MX" sz="1100" b="1"/>
        </a:p>
      </cdr:txBody>
    </cdr:sp>
  </cdr:relSizeAnchor>
  <cdr:relSizeAnchor xmlns:cdr="http://schemas.openxmlformats.org/drawingml/2006/chartDrawing">
    <cdr:from>
      <cdr:x>0.24465</cdr:x>
      <cdr:y>0.38211</cdr:y>
    </cdr:from>
    <cdr:to>
      <cdr:x>0.4016</cdr:x>
      <cdr:y>0.43157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2121029" y="2402892"/>
          <a:ext cx="1360714" cy="311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/>
            <a:t>Región</a:t>
          </a:r>
          <a:r>
            <a:rPr lang="es-MX" sz="1100" b="1" baseline="0"/>
            <a:t> Noreste, TBC=32.1</a:t>
          </a:r>
          <a:endParaRPr lang="es-MX" sz="1100" b="1"/>
        </a:p>
      </cdr:txBody>
    </cdr:sp>
  </cdr:relSizeAnchor>
  <cdr:relSizeAnchor xmlns:cdr="http://schemas.openxmlformats.org/drawingml/2006/chartDrawing">
    <cdr:from>
      <cdr:x>0.38927</cdr:x>
      <cdr:y>0.41148</cdr:y>
    </cdr:from>
    <cdr:to>
      <cdr:x>0.54622</cdr:x>
      <cdr:y>0.46094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3374830" y="2587560"/>
          <a:ext cx="1360714" cy="311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/>
            <a:t>Región</a:t>
          </a:r>
          <a:r>
            <a:rPr lang="es-MX" sz="1100" b="1" baseline="0"/>
            <a:t> Centro-Occidente, TBC=30.8</a:t>
          </a:r>
          <a:endParaRPr lang="es-MX" sz="1100" b="1"/>
        </a:p>
      </cdr:txBody>
    </cdr:sp>
  </cdr:relSizeAnchor>
  <cdr:relSizeAnchor xmlns:cdr="http://schemas.openxmlformats.org/drawingml/2006/chartDrawing">
    <cdr:from>
      <cdr:x>0.58209</cdr:x>
      <cdr:y>0.45012</cdr:y>
    </cdr:from>
    <cdr:to>
      <cdr:x>0.73904</cdr:x>
      <cdr:y>0.49958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5046565" y="2830544"/>
          <a:ext cx="1360714" cy="311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/>
            <a:t>Región</a:t>
          </a:r>
          <a:r>
            <a:rPr lang="es-MX" sz="1100" b="1" baseline="0"/>
            <a:t> Centro-Sur, TBC=28.0</a:t>
          </a:r>
          <a:endParaRPr lang="es-MX" sz="1100" b="1"/>
        </a:p>
      </cdr:txBody>
    </cdr:sp>
  </cdr:relSizeAnchor>
  <cdr:relSizeAnchor xmlns:cdr="http://schemas.openxmlformats.org/drawingml/2006/chartDrawing">
    <cdr:from>
      <cdr:x>0.7614</cdr:x>
      <cdr:y>0.49247</cdr:y>
    </cdr:from>
    <cdr:to>
      <cdr:x>0.91835</cdr:x>
      <cdr:y>0.54193</cdr:y>
    </cdr:to>
    <cdr:sp macro="" textlink="">
      <cdr:nvSpPr>
        <cdr:cNvPr id="7" name="1 CuadroTexto"/>
        <cdr:cNvSpPr txBox="1"/>
      </cdr:nvSpPr>
      <cdr:spPr>
        <a:xfrm xmlns:a="http://schemas.openxmlformats.org/drawingml/2006/main">
          <a:off x="6615908" y="3111226"/>
          <a:ext cx="1363760" cy="312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b="1"/>
            <a:t>Región</a:t>
          </a:r>
          <a:r>
            <a:rPr lang="es-MX" sz="1100" b="1" baseline="0"/>
            <a:t> Sur-Sureste, TBC=26.5</a:t>
          </a:r>
          <a:endParaRPr lang="es-MX" sz="1100" b="1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0.06591</cdr:x>
      <cdr:y>0.14944</cdr:y>
    </cdr:from>
    <cdr:to>
      <cdr:x>0.41701</cdr:x>
      <cdr:y>0.27966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89821" y="376590"/>
          <a:ext cx="1011182" cy="32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41CB7EE7-FB18-408E-9887-5E4566FCFBBB}" type="TxLink">
            <a:rPr lang="en-US" sz="1100" b="1" i="0" u="none" strike="noStrike">
              <a:solidFill>
                <a:srgbClr val="000000"/>
              </a:solidFill>
              <a:latin typeface="Calibri"/>
            </a:rPr>
            <a:pPr/>
            <a:t>ANUIES: 55 %</a:t>
          </a:fld>
          <a:endParaRPr lang="es-MX" sz="1100" b="1" dirty="0"/>
        </a:p>
      </cdr:txBody>
    </cdr:sp>
  </cdr:relSizeAnchor>
  <cdr:relSizeAnchor xmlns:cdr="http://schemas.openxmlformats.org/drawingml/2006/chartDrawing">
    <cdr:from>
      <cdr:x>0.62078</cdr:x>
      <cdr:y>0.86804</cdr:y>
    </cdr:from>
    <cdr:to>
      <cdr:x>0.98864</cdr:x>
      <cdr:y>0.99463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787858" y="2187461"/>
          <a:ext cx="1059426" cy="318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0A5BDB40-8353-4296-A346-64E6CC4B9A32}" type="TxLink">
            <a:rPr lang="en-US" sz="1100" b="1" i="0" u="none" strike="noStrike">
              <a:solidFill>
                <a:srgbClr val="000000"/>
              </a:solidFill>
              <a:latin typeface="Calibri"/>
            </a:rPr>
            <a:pPr/>
            <a:t>OTROS: 45 %</a:t>
          </a:fld>
          <a:endParaRPr lang="es-MX" sz="11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0.06591</cdr:x>
      <cdr:y>0.14944</cdr:y>
    </cdr:from>
    <cdr:to>
      <cdr:x>0.40861</cdr:x>
      <cdr:y>0.25037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89820" y="322791"/>
          <a:ext cx="986973" cy="218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155EE395-A7B5-478A-9CF9-65A500780731}" type="TxLink">
            <a:rPr lang="en-US" sz="1100" b="1" i="0" u="none" strike="noStrike">
              <a:solidFill>
                <a:srgbClr val="000000"/>
              </a:solidFill>
              <a:latin typeface="Calibri"/>
            </a:rPr>
            <a:pPr/>
            <a:t>ANUIES: 53 %</a:t>
          </a:fld>
          <a:endParaRPr lang="es-MX" sz="1100" b="1" dirty="0"/>
        </a:p>
      </cdr:txBody>
    </cdr:sp>
  </cdr:relSizeAnchor>
  <cdr:relSizeAnchor xmlns:cdr="http://schemas.openxmlformats.org/drawingml/2006/chartDrawing">
    <cdr:from>
      <cdr:x>0.6469</cdr:x>
      <cdr:y>0.86804</cdr:y>
    </cdr:from>
    <cdr:to>
      <cdr:x>0.98864</cdr:x>
      <cdr:y>0.99463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863081" y="2187461"/>
          <a:ext cx="984202" cy="318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1B898150-39C0-40BD-B061-5F0465CBD961}" type="TxLink">
            <a:rPr lang="en-US" sz="1100" b="1" i="0" u="none" strike="noStrike">
              <a:solidFill>
                <a:srgbClr val="000000"/>
              </a:solidFill>
              <a:latin typeface="Calibri"/>
            </a:rPr>
            <a:pPr/>
            <a:t>OTROS: 47 %</a:t>
          </a:fld>
          <a:endParaRPr lang="es-MX" sz="11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0.06591</cdr:x>
      <cdr:y>0.14944</cdr:y>
    </cdr:from>
    <cdr:to>
      <cdr:x>0.40291</cdr:x>
      <cdr:y>0.25254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89820" y="376590"/>
          <a:ext cx="970561" cy="259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32D28771-53B5-45B7-A3E1-4A33695415EA}" type="TxLink">
            <a:rPr lang="en-US" sz="1100" b="1" i="0" u="none" strike="noStrike">
              <a:solidFill>
                <a:srgbClr val="000000"/>
              </a:solidFill>
              <a:latin typeface="Calibri"/>
            </a:rPr>
            <a:pPr/>
            <a:t>ANUIES: 66 %</a:t>
          </a:fld>
          <a:endParaRPr lang="es-MX" sz="1100" b="1" dirty="0"/>
        </a:p>
      </cdr:txBody>
    </cdr:sp>
  </cdr:relSizeAnchor>
  <cdr:relSizeAnchor xmlns:cdr="http://schemas.openxmlformats.org/drawingml/2006/chartDrawing">
    <cdr:from>
      <cdr:x>0.64459</cdr:x>
      <cdr:y>0.86804</cdr:y>
    </cdr:from>
    <cdr:to>
      <cdr:x>0.98864</cdr:x>
      <cdr:y>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856418" y="2187461"/>
          <a:ext cx="990865" cy="332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F6962A39-F2CD-4150-A09F-2EC011B2BB78}" type="TxLink">
            <a:rPr lang="en-US" sz="1100" b="1" i="0" u="none" strike="noStrike">
              <a:solidFill>
                <a:srgbClr val="000000"/>
              </a:solidFill>
              <a:latin typeface="Calibri"/>
            </a:rPr>
            <a:pPr/>
            <a:t>OTROS: 34 %</a:t>
          </a:fld>
          <a:endParaRPr lang="es-MX" sz="11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0.06591</cdr:x>
      <cdr:y>0.14944</cdr:y>
    </cdr:from>
    <cdr:to>
      <cdr:x>0.3791</cdr:x>
      <cdr:y>0.24656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89821" y="376589"/>
          <a:ext cx="902000" cy="244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279BE202-3B34-43BF-8659-58E3B19B3408}" type="TxLink">
            <a:rPr lang="en-US" sz="1100" b="1" i="0" u="none" strike="noStrike">
              <a:solidFill>
                <a:srgbClr val="000000"/>
              </a:solidFill>
              <a:latin typeface="Calibri"/>
            </a:rPr>
            <a:pPr/>
            <a:t>ANUIES: 60 %</a:t>
          </a:fld>
          <a:endParaRPr lang="es-MX" sz="1100" b="1" dirty="0"/>
        </a:p>
      </cdr:txBody>
    </cdr:sp>
  </cdr:relSizeAnchor>
  <cdr:relSizeAnchor xmlns:cdr="http://schemas.openxmlformats.org/drawingml/2006/chartDrawing">
    <cdr:from>
      <cdr:x>0.65869</cdr:x>
      <cdr:y>0.86804</cdr:y>
    </cdr:from>
    <cdr:to>
      <cdr:x>0.98864</cdr:x>
      <cdr:y>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897039" y="2187461"/>
          <a:ext cx="950244" cy="332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E6B9C4A8-C8A0-457D-A719-E2D2E6F5685B}" type="TxLink">
            <a:rPr lang="en-US" sz="1100" b="1" i="0" u="none" strike="noStrike">
              <a:solidFill>
                <a:srgbClr val="000000"/>
              </a:solidFill>
              <a:latin typeface="Calibri"/>
            </a:rPr>
            <a:pPr/>
            <a:t>OTROS: 40 %</a:t>
          </a:fld>
          <a:endParaRPr lang="es-MX" sz="11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0.06591</cdr:x>
      <cdr:y>0.14944</cdr:y>
    </cdr:from>
    <cdr:to>
      <cdr:x>0.40522</cdr:x>
      <cdr:y>0.29324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89821" y="376589"/>
          <a:ext cx="977224" cy="362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CAFE09BC-4106-457E-B589-43B690503797}" type="TxLink">
            <a:rPr lang="en-US" sz="1100" b="1" i="0" u="none" strike="noStrike">
              <a:solidFill>
                <a:srgbClr val="000000"/>
              </a:solidFill>
              <a:latin typeface="Calibri"/>
            </a:rPr>
            <a:pPr/>
            <a:t>ANUIES: 67 %</a:t>
          </a:fld>
          <a:endParaRPr lang="es-MX" sz="1100" b="1" dirty="0"/>
        </a:p>
      </cdr:txBody>
    </cdr:sp>
  </cdr:relSizeAnchor>
  <cdr:relSizeAnchor xmlns:cdr="http://schemas.openxmlformats.org/drawingml/2006/chartDrawing">
    <cdr:from>
      <cdr:x>0.61712</cdr:x>
      <cdr:y>0.86804</cdr:y>
    </cdr:from>
    <cdr:to>
      <cdr:x>0.98864</cdr:x>
      <cdr:y>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777296" y="1874966"/>
          <a:ext cx="1069987" cy="285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BCFE2B1A-98D1-44CA-8D23-09E782563C16}" type="TxLink">
            <a:rPr lang="en-US" sz="1100" b="1" i="0" u="none" strike="noStrike">
              <a:solidFill>
                <a:srgbClr val="000000"/>
              </a:solidFill>
              <a:latin typeface="Calibri"/>
            </a:rPr>
            <a:pPr/>
            <a:t>OTROS: 33 %</a:t>
          </a:fld>
          <a:endParaRPr lang="es-MX" sz="11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0.06591</cdr:x>
      <cdr:y>0.14944</cdr:y>
    </cdr:from>
    <cdr:to>
      <cdr:x>0.43608</cdr:x>
      <cdr:y>0.2982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89820" y="376589"/>
          <a:ext cx="1066095" cy="374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A0EBE3CA-FBAA-4DC1-A709-985BA3FB8691}" type="TxLink">
            <a:rPr lang="en-US" sz="1100" b="1" i="0" u="none" strike="noStrike">
              <a:solidFill>
                <a:srgbClr val="000000"/>
              </a:solidFill>
              <a:latin typeface="Calibri"/>
            </a:rPr>
            <a:pPr/>
            <a:t>ANUIES: 41 %</a:t>
          </a:fld>
          <a:endParaRPr lang="es-MX" sz="1100" b="1" dirty="0"/>
        </a:p>
      </cdr:txBody>
    </cdr:sp>
  </cdr:relSizeAnchor>
  <cdr:relSizeAnchor xmlns:cdr="http://schemas.openxmlformats.org/drawingml/2006/chartDrawing">
    <cdr:from>
      <cdr:x>0.64459</cdr:x>
      <cdr:y>0.86804</cdr:y>
    </cdr:from>
    <cdr:to>
      <cdr:x>0.98864</cdr:x>
      <cdr:y>0.98665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856418" y="2187461"/>
          <a:ext cx="990865" cy="298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1F79A32A-7542-4D38-B3BA-2B881E58A488}" type="TxLink">
            <a:rPr lang="en-US" sz="1100" b="1" i="0" u="none" strike="noStrike">
              <a:solidFill>
                <a:srgbClr val="000000"/>
              </a:solidFill>
              <a:latin typeface="Calibri"/>
            </a:rPr>
            <a:pPr/>
            <a:t>OTROS: 59 %</a:t>
          </a:fld>
          <a:endParaRPr lang="es-MX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4FF5F-0542-45E9-95BB-13B19F494D43}" type="datetimeFigureOut">
              <a:rPr lang="es-MX" smtClean="0"/>
              <a:pPr/>
              <a:t>07/05/2014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59C5F-2F51-4457-8744-84779A64E75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4755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08C4C-D9FA-4E71-B869-A33CCA003BF1}" type="datetimeFigureOut">
              <a:rPr lang="es-MX" smtClean="0"/>
              <a:pPr/>
              <a:t>07/05/2014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7A2DF-9097-4CF2-935D-B84708E89E0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34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07/05/2014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1" descr="LogoANUIES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3" y="126664"/>
            <a:ext cx="776421" cy="993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08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07/05/2014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1" descr="LogoANUIES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3" y="126664"/>
            <a:ext cx="776421" cy="993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466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07/05/2014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1" descr="LogoANUIES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3" y="126664"/>
            <a:ext cx="776421" cy="993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43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07/05/2014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27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07/05/2014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56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07/05/2014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1" descr="LogoANUIES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3" y="126664"/>
            <a:ext cx="776421" cy="993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16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07/05/2014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1" descr="LogoANUIES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3" y="126664"/>
            <a:ext cx="776421" cy="993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76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07/05/2014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1" descr="LogoANUIES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3" y="126664"/>
            <a:ext cx="776421" cy="993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73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07/05/2014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1" name="Imagen 1" descr="LogoANUIES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3" y="126664"/>
            <a:ext cx="776421" cy="993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23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07/05/2014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1" descr="LogoANUIES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3" y="126664"/>
            <a:ext cx="776421" cy="993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26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07/05/2014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6" name="Imagen 1" descr="LogoANUIES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3" y="126664"/>
            <a:ext cx="776421" cy="993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211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5CA4-6A76-DA46-B439-B99D97E9F2FA}" type="datetimeFigureOut">
              <a:rPr lang="es-ES" smtClean="0"/>
              <a:pPr/>
              <a:t>07/05/2014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1" descr="LogoANUIES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3" y="126664"/>
            <a:ext cx="776421" cy="993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49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75CA4-6A76-DA46-B439-B99D97E9F2FA}" type="datetimeFigureOut">
              <a:rPr lang="es-ES" smtClean="0"/>
              <a:pPr/>
              <a:t>07/05/2014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0D19-1835-FB45-9246-248B59EDA0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8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8.xml"/><Relationship Id="rId7" Type="http://schemas.openxmlformats.org/officeDocument/2006/relationships/chart" Target="../charts/chart22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24.xml"/><Relationship Id="rId7" Type="http://schemas.openxmlformats.org/officeDocument/2006/relationships/chart" Target="../charts/chart28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002225" y="6257925"/>
            <a:ext cx="189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28 de Enero, 2014</a:t>
            </a:r>
            <a:endParaRPr lang="es-MX" b="1" dirty="0"/>
          </a:p>
        </p:txBody>
      </p:sp>
      <p:sp>
        <p:nvSpPr>
          <p:cNvPr id="5" name="4 Rectángulo"/>
          <p:cNvSpPr/>
          <p:nvPr/>
        </p:nvSpPr>
        <p:spPr>
          <a:xfrm>
            <a:off x="168719" y="3202527"/>
            <a:ext cx="8806562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Reunión con Secretarios Técnicos de los Consejos Regionales</a:t>
            </a:r>
          </a:p>
        </p:txBody>
      </p:sp>
      <p:pic>
        <p:nvPicPr>
          <p:cNvPr id="2" name="Imagen 1" descr="LogoANUIE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0" y="125489"/>
            <a:ext cx="1552842" cy="198665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25308" y="497151"/>
            <a:ext cx="494171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 Narrow"/>
                <a:cs typeface="Arial Narrow"/>
              </a:rPr>
              <a:t>Asociación </a:t>
            </a:r>
            <a:r>
              <a:rPr lang="es-MX" sz="2400" b="1" dirty="0">
                <a:latin typeface="Arial Narrow"/>
                <a:cs typeface="Arial Narrow"/>
              </a:rPr>
              <a:t>Nacional de </a:t>
            </a:r>
            <a:r>
              <a:rPr lang="es-MX" sz="2400" b="1" dirty="0" smtClean="0">
                <a:latin typeface="Arial Narrow"/>
                <a:cs typeface="Arial Narrow"/>
              </a:rPr>
              <a:t>Universidades</a:t>
            </a:r>
          </a:p>
          <a:p>
            <a:pPr algn="ctr"/>
            <a:r>
              <a:rPr lang="es-MX" sz="2400" b="1" dirty="0" smtClean="0">
                <a:latin typeface="Arial Narrow"/>
                <a:cs typeface="Arial Narrow"/>
              </a:rPr>
              <a:t>e </a:t>
            </a:r>
            <a:r>
              <a:rPr lang="es-MX" sz="2400" b="1" dirty="0">
                <a:latin typeface="Arial Narrow"/>
                <a:cs typeface="Arial Narrow"/>
              </a:rPr>
              <a:t>Instituciones de Educación Superior </a:t>
            </a:r>
            <a:endParaRPr lang="es-ES" sz="24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361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51620" y="332589"/>
            <a:ext cx="7370080" cy="63819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s-ES_tradnl"/>
            </a:defPPr>
            <a:lvl1pPr eaLnBrk="1" hangingPunct="1"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ctr"/>
            <a:r>
              <a:rPr lang="es-MX" dirty="0" smtClean="0"/>
              <a:t>Número de alumnos por PTC en IES afiliadas a la ANUIES Ciclo escolar 2012-2013</a:t>
            </a:r>
            <a:endParaRPr lang="es-MX" i="1" dirty="0"/>
          </a:p>
        </p:txBody>
      </p:sp>
      <p:graphicFrame>
        <p:nvGraphicFramePr>
          <p:cNvPr id="10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422384"/>
              </p:ext>
            </p:extLst>
          </p:nvPr>
        </p:nvGraphicFramePr>
        <p:xfrm>
          <a:off x="240030" y="1223010"/>
          <a:ext cx="8684296" cy="525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651557" y="6333722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[9]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5269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513379" y="6302190"/>
            <a:ext cx="630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[10]</a:t>
            </a:r>
            <a:endParaRPr lang="es-MX" sz="1800" dirty="0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58672"/>
              </p:ext>
            </p:extLst>
          </p:nvPr>
        </p:nvGraphicFramePr>
        <p:xfrm>
          <a:off x="244928" y="1166648"/>
          <a:ext cx="8654143" cy="5405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151620" y="377696"/>
            <a:ext cx="6840760" cy="63819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s-ES_tradnl"/>
            </a:defPPr>
            <a:lvl1pPr eaLnBrk="1" hangingPunct="1"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ctr"/>
            <a:r>
              <a:rPr lang="es-MX" dirty="0" smtClean="0"/>
              <a:t>Tasa bruta de cobertura por entidad federativa</a:t>
            </a:r>
          </a:p>
          <a:p>
            <a:pPr algn="ctr"/>
            <a:r>
              <a:rPr lang="es-MX" dirty="0" smtClean="0"/>
              <a:t>Ciclo escolar 2012-2013</a:t>
            </a:r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5605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41854" y="472289"/>
            <a:ext cx="6840760" cy="63819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s-ES_tradnl"/>
            </a:defPPr>
            <a:lvl1pPr eaLnBrk="1" hangingPunct="1"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ctr"/>
            <a:r>
              <a:rPr lang="es-MX" dirty="0" smtClean="0"/>
              <a:t>Tasa bruta de cobertura, nacional, regional y por entidad federativa, ciclo escolar 2012-2013</a:t>
            </a:r>
            <a:endParaRPr lang="es-MX" i="1" dirty="0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032785"/>
              </p:ext>
            </p:extLst>
          </p:nvPr>
        </p:nvGraphicFramePr>
        <p:xfrm>
          <a:off x="140968" y="1241945"/>
          <a:ext cx="8689133" cy="534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516203" y="6333722"/>
            <a:ext cx="627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[11]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6586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4" t="14459" r="2819" b="16203"/>
          <a:stretch/>
        </p:blipFill>
        <p:spPr bwMode="auto">
          <a:xfrm>
            <a:off x="3575713" y="3147839"/>
            <a:ext cx="1855427" cy="154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141874" y="255769"/>
            <a:ext cx="6840760" cy="63819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s-ES_tradnl"/>
            </a:defPPr>
            <a:lvl1pPr eaLnBrk="1" hangingPunct="1"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ctr"/>
            <a:r>
              <a:rPr lang="es-MX" dirty="0" smtClean="0"/>
              <a:t>Porcentaje de matrícula atendida por Región, </a:t>
            </a:r>
          </a:p>
          <a:p>
            <a:pPr algn="ctr"/>
            <a:r>
              <a:rPr lang="es-MX" dirty="0" smtClean="0"/>
              <a:t>Afiliación, nivel y modalidad de estudios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7354837" y="6248303"/>
            <a:ext cx="627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[12]</a:t>
            </a:r>
            <a:endParaRPr lang="es-MX" sz="1800" dirty="0"/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430161"/>
              </p:ext>
            </p:extLst>
          </p:nvPr>
        </p:nvGraphicFramePr>
        <p:xfrm>
          <a:off x="0" y="1669968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07314"/>
              </p:ext>
            </p:extLst>
          </p:nvPr>
        </p:nvGraphicFramePr>
        <p:xfrm>
          <a:off x="3108603" y="1129176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928939"/>
              </p:ext>
            </p:extLst>
          </p:nvPr>
        </p:nvGraphicFramePr>
        <p:xfrm>
          <a:off x="6264000" y="1656426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570604"/>
              </p:ext>
            </p:extLst>
          </p:nvPr>
        </p:nvGraphicFramePr>
        <p:xfrm>
          <a:off x="0" y="4223621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892714"/>
              </p:ext>
            </p:extLst>
          </p:nvPr>
        </p:nvGraphicFramePr>
        <p:xfrm>
          <a:off x="3108603" y="4549968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217037"/>
              </p:ext>
            </p:extLst>
          </p:nvPr>
        </p:nvGraphicFramePr>
        <p:xfrm>
          <a:off x="6264000" y="4189968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98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41875" y="435996"/>
            <a:ext cx="6840760" cy="63819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s-ES_tradnl"/>
            </a:defPPr>
            <a:lvl1pPr eaLnBrk="1" hangingPunct="1"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ctr"/>
            <a:r>
              <a:rPr lang="es-MX" dirty="0" smtClean="0"/>
              <a:t>Porcentaje de matrícula de calidad de licenciatura en </a:t>
            </a:r>
            <a:r>
              <a:rPr lang="es-MX" dirty="0" err="1" smtClean="0"/>
              <a:t>IES</a:t>
            </a:r>
            <a:r>
              <a:rPr lang="es-MX" dirty="0" smtClean="0"/>
              <a:t> afiliadas a la ANUIES, ciclo escolar 2012-2013</a:t>
            </a:r>
            <a:endParaRPr lang="es-MX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7888406" y="6245380"/>
            <a:ext cx="627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[13]</a:t>
            </a:r>
            <a:endParaRPr lang="es-MX" sz="1800" dirty="0"/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392800"/>
              </p:ext>
            </p:extLst>
          </p:nvPr>
        </p:nvGraphicFramePr>
        <p:xfrm>
          <a:off x="0" y="1433400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713945"/>
              </p:ext>
            </p:extLst>
          </p:nvPr>
        </p:nvGraphicFramePr>
        <p:xfrm>
          <a:off x="3132000" y="1320591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972859"/>
              </p:ext>
            </p:extLst>
          </p:nvPr>
        </p:nvGraphicFramePr>
        <p:xfrm>
          <a:off x="6265725" y="1433400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242313"/>
              </p:ext>
            </p:extLst>
          </p:nvPr>
        </p:nvGraphicFramePr>
        <p:xfrm>
          <a:off x="0" y="4195549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787433"/>
              </p:ext>
            </p:extLst>
          </p:nvPr>
        </p:nvGraphicFramePr>
        <p:xfrm>
          <a:off x="3132000" y="4539098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45320"/>
              </p:ext>
            </p:extLst>
          </p:nvPr>
        </p:nvGraphicFramePr>
        <p:xfrm>
          <a:off x="6154817" y="4195549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3" t="32884" r="10216" b="42298"/>
          <a:stretch/>
        </p:blipFill>
        <p:spPr bwMode="auto">
          <a:xfrm>
            <a:off x="3466370" y="3396841"/>
            <a:ext cx="2211260" cy="10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3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41865" y="472289"/>
            <a:ext cx="6840760" cy="63819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s-ES_tradnl"/>
            </a:defPPr>
            <a:lvl1pPr eaLnBrk="1" hangingPunct="1"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ctr"/>
            <a:r>
              <a:rPr lang="es-MX" dirty="0"/>
              <a:t>Porcentaje de matrícula de calidad de </a:t>
            </a:r>
            <a:r>
              <a:rPr lang="es-MX" dirty="0" smtClean="0"/>
              <a:t>posgrado en </a:t>
            </a:r>
            <a:r>
              <a:rPr lang="es-MX" dirty="0" err="1"/>
              <a:t>IES</a:t>
            </a:r>
            <a:r>
              <a:rPr lang="es-MX" dirty="0"/>
              <a:t> afiliadas a la ANUIES, ciclo escolar 2012-2013</a:t>
            </a:r>
            <a:endParaRPr lang="es-MX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501244" y="6267533"/>
            <a:ext cx="627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[14]</a:t>
            </a:r>
            <a:endParaRPr lang="es-MX" sz="1800" dirty="0"/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026424"/>
              </p:ext>
            </p:extLst>
          </p:nvPr>
        </p:nvGraphicFramePr>
        <p:xfrm>
          <a:off x="-1725" y="1394884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286907"/>
              </p:ext>
            </p:extLst>
          </p:nvPr>
        </p:nvGraphicFramePr>
        <p:xfrm>
          <a:off x="3132000" y="1421400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75688"/>
              </p:ext>
            </p:extLst>
          </p:nvPr>
        </p:nvGraphicFramePr>
        <p:xfrm>
          <a:off x="6249042" y="1421400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386189"/>
              </p:ext>
            </p:extLst>
          </p:nvPr>
        </p:nvGraphicFramePr>
        <p:xfrm>
          <a:off x="-1725" y="4209198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248657"/>
              </p:ext>
            </p:extLst>
          </p:nvPr>
        </p:nvGraphicFramePr>
        <p:xfrm>
          <a:off x="3132000" y="4569198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613672"/>
              </p:ext>
            </p:extLst>
          </p:nvPr>
        </p:nvGraphicFramePr>
        <p:xfrm>
          <a:off x="6265725" y="4209198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3" t="32884" r="10216" b="42298"/>
          <a:stretch/>
        </p:blipFill>
        <p:spPr bwMode="auto">
          <a:xfrm>
            <a:off x="3466370" y="3396841"/>
            <a:ext cx="2211260" cy="10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5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07819" y="3000869"/>
            <a:ext cx="7300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0070C0"/>
                </a:solidFill>
              </a:rPr>
              <a:t>Presentación de los proyectos estratégicos de la Secretaría General Ejecutiva</a:t>
            </a:r>
          </a:p>
        </p:txBody>
      </p:sp>
    </p:spTree>
    <p:extLst>
      <p:ext uri="{BB962C8B-B14F-4D97-AF65-F5344CB8AC3E}">
        <p14:creationId xmlns:p14="http://schemas.microsoft.com/office/powerpoint/2010/main" val="398923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461057" y="6333722"/>
            <a:ext cx="682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[15]</a:t>
            </a:r>
            <a:endParaRPr lang="es-MX" sz="1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57199" y="1231797"/>
            <a:ext cx="829266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/>
              <a:t>Establecer como política </a:t>
            </a:r>
            <a:r>
              <a:rPr lang="es-MX" sz="2000" dirty="0" smtClean="0"/>
              <a:t>permanente, mayor acompañamiento, comunicación e </a:t>
            </a:r>
            <a:r>
              <a:rPr lang="es-MX" sz="2000" dirty="0"/>
              <a:t>interacción </a:t>
            </a:r>
            <a:r>
              <a:rPr lang="es-MX" sz="2000" dirty="0" smtClean="0"/>
              <a:t>con las </a:t>
            </a:r>
            <a:r>
              <a:rPr lang="es-MX" sz="2000" dirty="0"/>
              <a:t>IES </a:t>
            </a:r>
            <a:r>
              <a:rPr lang="es-MX" sz="2000" dirty="0" smtClean="0"/>
              <a:t>afiliadas.</a:t>
            </a:r>
          </a:p>
          <a:p>
            <a:pPr algn="just"/>
            <a:endParaRPr lang="es-MX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 smtClean="0"/>
              <a:t>Diseño y concertación de un nuevo </a:t>
            </a:r>
            <a:r>
              <a:rPr lang="es-MX" sz="2000" dirty="0"/>
              <a:t>modelo de financiamiento de las IES, con proyección </a:t>
            </a:r>
            <a:r>
              <a:rPr lang="es-MX" sz="2000" dirty="0" smtClean="0"/>
              <a:t>plurianual.</a:t>
            </a:r>
            <a:endParaRPr lang="es-MX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/>
              <a:t>Programa nacional de renovación de la planta académica de las IES públicas</a:t>
            </a:r>
            <a:r>
              <a:rPr lang="es-MX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 smtClean="0"/>
              <a:t>Concertar acciones para optimizar y automatizar el proceso de integración de información mediante el F911.</a:t>
            </a:r>
            <a:endParaRPr lang="es-MX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 smtClean="0"/>
              <a:t>Implantar </a:t>
            </a:r>
            <a:r>
              <a:rPr lang="es-MX" sz="2000" dirty="0"/>
              <a:t>un programa de apoyo a la internacionalización de las IES </a:t>
            </a:r>
            <a:r>
              <a:rPr lang="es-MX" sz="2000" dirty="0" smtClean="0"/>
              <a:t>afiliadas.</a:t>
            </a:r>
            <a:endParaRPr lang="es-MX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 smtClean="0"/>
              <a:t>Estrategia para la identificación, documentación e intercambio </a:t>
            </a:r>
            <a:r>
              <a:rPr lang="es-MX" sz="2000" dirty="0"/>
              <a:t>de buenas prácticas entre las </a:t>
            </a:r>
            <a:r>
              <a:rPr lang="es-MX" sz="2000" dirty="0" smtClean="0"/>
              <a:t>IES afiliadas.</a:t>
            </a:r>
            <a:endParaRPr lang="es-MX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245476" y="330200"/>
            <a:ext cx="721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Agenda estratégica de la SGE</a:t>
            </a:r>
            <a:endParaRPr lang="es-MX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45476" y="330200"/>
            <a:ext cx="721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Agenda estratégica de la SGE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60664" y="1296834"/>
            <a:ext cx="82740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000" dirty="0" smtClean="0"/>
              <a:t>Programa </a:t>
            </a:r>
            <a:r>
              <a:rPr lang="es-MX" sz="2000" dirty="0"/>
              <a:t>de educación superior abierta y a </a:t>
            </a:r>
            <a:r>
              <a:rPr lang="es-MX" sz="2000" dirty="0" smtClean="0"/>
              <a:t>distancia.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 smtClean="0"/>
              <a:t>Programa </a:t>
            </a:r>
            <a:r>
              <a:rPr lang="es-MX" sz="2000" dirty="0"/>
              <a:t>de educación continua orientado a la formación de profesores de </a:t>
            </a:r>
            <a:r>
              <a:rPr lang="es-MX" sz="2000" dirty="0" smtClean="0"/>
              <a:t>educación media superior, superior </a:t>
            </a:r>
            <a:r>
              <a:rPr lang="es-MX" sz="2000" dirty="0"/>
              <a:t>y de </a:t>
            </a:r>
            <a:r>
              <a:rPr lang="es-MX" sz="2000" dirty="0" smtClean="0"/>
              <a:t>funcionarios.</a:t>
            </a:r>
            <a:endParaRPr lang="es-MX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 smtClean="0"/>
              <a:t>Programa piloto de </a:t>
            </a:r>
            <a:r>
              <a:rPr lang="es-MX" sz="2000" dirty="0"/>
              <a:t>formación </a:t>
            </a:r>
            <a:r>
              <a:rPr lang="es-MX" sz="2000" dirty="0" smtClean="0"/>
              <a:t>docente para </a:t>
            </a:r>
            <a:r>
              <a:rPr lang="es-MX" sz="2000" dirty="0"/>
              <a:t>la enseñanza del </a:t>
            </a:r>
            <a:r>
              <a:rPr lang="es-MX" sz="2000" dirty="0" smtClean="0"/>
              <a:t>Inglés.</a:t>
            </a:r>
            <a:endParaRPr lang="es-MX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 smtClean="0"/>
              <a:t>Implantar </a:t>
            </a:r>
            <a:r>
              <a:rPr lang="es-MX" sz="2000" dirty="0"/>
              <a:t>un programa </a:t>
            </a:r>
            <a:r>
              <a:rPr lang="es-MX" sz="2000" dirty="0" smtClean="0"/>
              <a:t>para </a:t>
            </a:r>
            <a:r>
              <a:rPr lang="es-MX" sz="2000" dirty="0"/>
              <a:t>mejorar las habilidades de comunicación oral y escrita, y de razonamiento matemático de los alumnos de las </a:t>
            </a:r>
            <a:r>
              <a:rPr lang="es-MX" sz="2000" dirty="0" smtClean="0"/>
              <a:t>IES.</a:t>
            </a:r>
            <a:endParaRPr lang="es-MX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 smtClean="0"/>
              <a:t>Diseñar una nueva política editorial orientada a mejorar la calidad y pertinencia de las publicaciones. (RES en el índice de revistas de divulgación científica, publicaciones digitales)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 smtClean="0"/>
              <a:t>Programa </a:t>
            </a:r>
            <a:r>
              <a:rPr lang="es-MX" sz="2000" dirty="0"/>
              <a:t>para el desarrollo de la educación media superior </a:t>
            </a:r>
            <a:r>
              <a:rPr lang="es-MX" sz="2000" dirty="0" smtClean="0"/>
              <a:t>universitaria.</a:t>
            </a:r>
            <a:endParaRPr lang="es-MX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8461057" y="6333722"/>
            <a:ext cx="682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[16]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12952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559801" y="6333722"/>
            <a:ext cx="58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[17]</a:t>
            </a:r>
            <a:endParaRPr lang="es-MX" sz="1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245476" y="330200"/>
            <a:ext cx="7215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70C0"/>
                </a:solidFill>
              </a:rPr>
              <a:t>Comentarios para la elaboración de los programas de trabajo de los consejos </a:t>
            </a:r>
            <a:r>
              <a:rPr lang="es-MX" sz="2400" b="1" dirty="0" smtClean="0">
                <a:solidFill>
                  <a:srgbClr val="0070C0"/>
                </a:solidFill>
              </a:rPr>
              <a:t>regionales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0036" y="1557276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/>
              <a:t>Establecer una línea base (diagnóstico regional). Medir, comparar, actuar para mejorar.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/>
              <a:t>Concertar una visión regional que permita definir metas y plazos.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/>
              <a:t>La agenda debe responder a los retos regionales.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/>
              <a:t>Tener una clara orientación a resultados deseados.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/>
              <a:t>Promover una amplia participación de las instituciones de la región.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/>
              <a:t>Fomentar la identificación, documentación y transferencia de buenas prácticas.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/>
              <a:t>Identificar alianzas estratégicas.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0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651557" y="6333722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[2]</a:t>
            </a:r>
            <a:endParaRPr lang="es-MX" sz="1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73100" y="234664"/>
            <a:ext cx="7787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70C0"/>
                </a:solidFill>
              </a:rPr>
              <a:t>Reunión con </a:t>
            </a:r>
            <a:r>
              <a:rPr lang="es-MX" sz="2400" b="1" dirty="0" smtClean="0">
                <a:solidFill>
                  <a:srgbClr val="0070C0"/>
                </a:solidFill>
              </a:rPr>
              <a:t>Secretarios </a:t>
            </a:r>
            <a:r>
              <a:rPr lang="es-MX" sz="2400" b="1" dirty="0">
                <a:solidFill>
                  <a:srgbClr val="0070C0"/>
                </a:solidFill>
              </a:rPr>
              <a:t>Técnicos de los Consejos </a:t>
            </a:r>
            <a:r>
              <a:rPr lang="es-MX" sz="2400" b="1" dirty="0" smtClean="0">
                <a:solidFill>
                  <a:srgbClr val="0070C0"/>
                </a:solidFill>
              </a:rPr>
              <a:t>Regionales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1568" y="2023252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Contenido</a:t>
            </a:r>
            <a:endParaRPr lang="es-MX" b="1" dirty="0" smtClean="0"/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/>
              <a:t>Conceptos </a:t>
            </a:r>
            <a:r>
              <a:rPr lang="es-MX" dirty="0"/>
              <a:t>iniciales</a:t>
            </a:r>
          </a:p>
          <a:p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/>
              <a:t>Algunos indicadores del desarrollo educativo regional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/>
              <a:t>Presentación </a:t>
            </a:r>
            <a:r>
              <a:rPr lang="es-MX" dirty="0"/>
              <a:t>de </a:t>
            </a:r>
            <a:r>
              <a:rPr lang="es-MX" dirty="0" smtClean="0"/>
              <a:t>los </a:t>
            </a:r>
            <a:r>
              <a:rPr lang="es-MX" dirty="0"/>
              <a:t>proyectos estratégicos de la Secretaría General </a:t>
            </a:r>
            <a:r>
              <a:rPr lang="es-MX" dirty="0" smtClean="0"/>
              <a:t>Ejecutiva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/>
              <a:t>Comentarios para la elaboración </a:t>
            </a:r>
            <a:r>
              <a:rPr lang="es-MX" dirty="0"/>
              <a:t>de los programas de trabajo de los consejos </a:t>
            </a:r>
            <a:r>
              <a:rPr lang="es-MX" dirty="0" smtClean="0"/>
              <a:t>regionales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/>
              <a:t>Sesión de preguntas y respuestas</a:t>
            </a:r>
            <a:endParaRPr lang="es-MX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1135117" y="1065661"/>
            <a:ext cx="7516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3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79615" y="2293257"/>
            <a:ext cx="8723073" cy="2017481"/>
            <a:chOff x="179615" y="2293257"/>
            <a:chExt cx="8723073" cy="2017481"/>
          </a:xfrm>
        </p:grpSpPr>
        <p:sp>
          <p:nvSpPr>
            <p:cNvPr id="4" name="3 Rectángulo">
              <a:hlinkClick r:id="rId2" action="ppaction://hlinksldjump"/>
            </p:cNvPr>
            <p:cNvSpPr/>
            <p:nvPr/>
          </p:nvSpPr>
          <p:spPr>
            <a:xfrm>
              <a:off x="4705246" y="2833734"/>
              <a:ext cx="1008112" cy="39604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solidFill>
                    <a:schemeClr val="tx1"/>
                  </a:solidFill>
                </a:rPr>
                <a:t>Visión</a:t>
              </a:r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5" name="4 Rectángulo">
              <a:hlinkClick r:id="rId3" action="ppaction://hlinksldjump"/>
            </p:cNvPr>
            <p:cNvSpPr/>
            <p:nvPr/>
          </p:nvSpPr>
          <p:spPr>
            <a:xfrm>
              <a:off x="4544426" y="3692303"/>
              <a:ext cx="1336910" cy="6184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solidFill>
                    <a:schemeClr val="tx1"/>
                  </a:solidFill>
                </a:rPr>
                <a:t>Objetivos estratégicos</a:t>
              </a:r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6172199" y="3161292"/>
              <a:ext cx="1223963" cy="5213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Estrategias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7563081" y="2577377"/>
              <a:ext cx="1339607" cy="164628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>
                  <a:solidFill>
                    <a:schemeClr val="bg1"/>
                  </a:solidFill>
                </a:rPr>
                <a:t>Proyectos</a:t>
              </a:r>
            </a:p>
            <a:p>
              <a:pPr marL="92075" indent="-92075">
                <a:buFont typeface="Wingdings" panose="05000000000000000000" pitchFamily="2" charset="2"/>
                <a:buChar char="§"/>
              </a:pPr>
              <a:r>
                <a:rPr lang="es-MX" dirty="0" smtClean="0">
                  <a:solidFill>
                    <a:schemeClr val="bg1"/>
                  </a:solidFill>
                </a:rPr>
                <a:t>Objetivos</a:t>
              </a:r>
            </a:p>
            <a:p>
              <a:pPr marL="92075" indent="-92075">
                <a:buFont typeface="Wingdings" panose="05000000000000000000" pitchFamily="2" charset="2"/>
                <a:buChar char="§"/>
              </a:pPr>
              <a:r>
                <a:rPr lang="es-MX" dirty="0" smtClean="0">
                  <a:solidFill>
                    <a:schemeClr val="bg1"/>
                  </a:solidFill>
                </a:rPr>
                <a:t>Metas</a:t>
              </a:r>
            </a:p>
            <a:p>
              <a:pPr marL="92075" indent="-92075">
                <a:buFont typeface="Wingdings" panose="05000000000000000000" pitchFamily="2" charset="2"/>
                <a:buChar char="§"/>
              </a:pPr>
              <a:r>
                <a:rPr lang="es-MX" dirty="0" smtClean="0">
                  <a:solidFill>
                    <a:schemeClr val="bg1"/>
                  </a:solidFill>
                </a:rPr>
                <a:t>Acciones</a:t>
              </a:r>
            </a:p>
            <a:p>
              <a:pPr marL="92075" indent="-92075">
                <a:buFont typeface="Wingdings" panose="05000000000000000000" pitchFamily="2" charset="2"/>
                <a:buChar char="§"/>
              </a:pPr>
              <a:r>
                <a:rPr lang="es-MX" dirty="0" smtClean="0">
                  <a:solidFill>
                    <a:schemeClr val="bg1"/>
                  </a:solidFill>
                </a:rPr>
                <a:t>Recursos</a:t>
              </a:r>
              <a:endParaRPr lang="es-MX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11 Conector recto de flecha"/>
            <p:cNvCxnSpPr>
              <a:stCxn id="4" idx="2"/>
              <a:endCxn id="5" idx="0"/>
            </p:cNvCxnSpPr>
            <p:nvPr/>
          </p:nvCxnSpPr>
          <p:spPr>
            <a:xfrm>
              <a:off x="5209302" y="3229778"/>
              <a:ext cx="3579" cy="4625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angular"/>
            <p:cNvCxnSpPr>
              <a:stCxn id="4" idx="3"/>
              <a:endCxn id="5" idx="3"/>
            </p:cNvCxnSpPr>
            <p:nvPr/>
          </p:nvCxnSpPr>
          <p:spPr>
            <a:xfrm>
              <a:off x="5713358" y="3031756"/>
              <a:ext cx="167978" cy="969765"/>
            </a:xfrm>
            <a:prstGeom prst="bentConnector3">
              <a:avLst>
                <a:gd name="adj1" fmla="val 15953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>
              <a:endCxn id="4" idx="1"/>
            </p:cNvCxnSpPr>
            <p:nvPr/>
          </p:nvCxnSpPr>
          <p:spPr>
            <a:xfrm flipV="1">
              <a:off x="4500559" y="3031756"/>
              <a:ext cx="204687" cy="38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>
              <a:endCxn id="7" idx="1"/>
            </p:cNvCxnSpPr>
            <p:nvPr/>
          </p:nvCxnSpPr>
          <p:spPr>
            <a:xfrm>
              <a:off x="5989516" y="3421942"/>
              <a:ext cx="1826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Rectángulo">
              <a:hlinkClick r:id="rId4" action="ppaction://hlinksldjump"/>
            </p:cNvPr>
            <p:cNvSpPr/>
            <p:nvPr/>
          </p:nvSpPr>
          <p:spPr>
            <a:xfrm>
              <a:off x="2423058" y="2293257"/>
              <a:ext cx="1850140" cy="6350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solidFill>
                    <a:schemeClr val="tx1"/>
                  </a:solidFill>
                </a:rPr>
                <a:t>Análisis del entorno regional</a:t>
              </a:r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26" name="25 Rectángulo">
              <a:hlinkClick r:id="rId5" action="ppaction://hlinksldjump"/>
            </p:cNvPr>
            <p:cNvSpPr/>
            <p:nvPr/>
          </p:nvSpPr>
          <p:spPr>
            <a:xfrm>
              <a:off x="2423058" y="3144340"/>
              <a:ext cx="1850140" cy="7064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solidFill>
                    <a:schemeClr val="tx1"/>
                  </a:solidFill>
                </a:rPr>
                <a:t>Diagnóstico </a:t>
              </a:r>
              <a:r>
                <a:rPr lang="es-MX" dirty="0">
                  <a:solidFill>
                    <a:schemeClr val="tx1"/>
                  </a:solidFill>
                </a:rPr>
                <a:t>r</a:t>
              </a:r>
              <a:r>
                <a:rPr lang="es-MX" dirty="0" smtClean="0">
                  <a:solidFill>
                    <a:schemeClr val="tx1"/>
                  </a:solidFill>
                </a:rPr>
                <a:t>egional</a:t>
              </a:r>
              <a:endParaRPr lang="es-MX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26 Conector angular"/>
            <p:cNvCxnSpPr>
              <a:stCxn id="25" idx="1"/>
              <a:endCxn id="26" idx="1"/>
            </p:cNvCxnSpPr>
            <p:nvPr/>
          </p:nvCxnSpPr>
          <p:spPr>
            <a:xfrm rot="10800000" flipV="1">
              <a:off x="2423058" y="2610786"/>
              <a:ext cx="12700" cy="886779"/>
            </a:xfrm>
            <a:prstGeom prst="bentConnector3">
              <a:avLst>
                <a:gd name="adj1" fmla="val 1800000"/>
              </a:avLst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angular"/>
            <p:cNvCxnSpPr>
              <a:stCxn id="25" idx="3"/>
              <a:endCxn id="26" idx="3"/>
            </p:cNvCxnSpPr>
            <p:nvPr/>
          </p:nvCxnSpPr>
          <p:spPr>
            <a:xfrm>
              <a:off x="4273198" y="2610787"/>
              <a:ext cx="12700" cy="886779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 de flecha"/>
            <p:cNvCxnSpPr/>
            <p:nvPr/>
          </p:nvCxnSpPr>
          <p:spPr>
            <a:xfrm>
              <a:off x="1989323" y="3012977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41 Rectángulo redondeado"/>
            <p:cNvSpPr/>
            <p:nvPr/>
          </p:nvSpPr>
          <p:spPr>
            <a:xfrm>
              <a:off x="179615" y="2496453"/>
              <a:ext cx="1843314" cy="1085109"/>
            </a:xfrm>
            <a:prstGeom prst="roundRect">
              <a:avLst/>
            </a:prstGeom>
            <a:ln>
              <a:noFill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tx1"/>
                  </a:solidFill>
                </a:rPr>
                <a:t>Características del espacio regional</a:t>
              </a:r>
            </a:p>
          </p:txBody>
        </p:sp>
        <p:cxnSp>
          <p:nvCxnSpPr>
            <p:cNvPr id="76" name="75 Conector recto de flecha"/>
            <p:cNvCxnSpPr/>
            <p:nvPr/>
          </p:nvCxnSpPr>
          <p:spPr>
            <a:xfrm>
              <a:off x="7385059" y="3421926"/>
              <a:ext cx="1826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76 CuadroTexto"/>
          <p:cNvSpPr txBox="1"/>
          <p:nvPr/>
        </p:nvSpPr>
        <p:spPr>
          <a:xfrm>
            <a:off x="1245476" y="330200"/>
            <a:ext cx="7215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70C0"/>
                </a:solidFill>
              </a:rPr>
              <a:t>Comentarios para la elaboración de los programas de trabajo de los consejos </a:t>
            </a:r>
            <a:r>
              <a:rPr lang="es-MX" sz="2400" b="1" dirty="0" smtClean="0">
                <a:solidFill>
                  <a:srgbClr val="0070C0"/>
                </a:solidFill>
              </a:rPr>
              <a:t>regionales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8559801" y="6333722"/>
            <a:ext cx="58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[18]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092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651557" y="6333722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[3]</a:t>
            </a:r>
            <a:endParaRPr lang="es-MX" sz="1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160060" y="330200"/>
            <a:ext cx="7300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Algunos conceptos iniciales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799" y="1430290"/>
            <a:ext cx="80292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000" dirty="0" smtClean="0"/>
              <a:t>La planeación regional es un proceso sofisticado que requiere una metodología y un gran esfuerzo de concertación.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sz="20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000" dirty="0"/>
              <a:t>Debe ser participativa, necesariamente descentralizada, detallada, estratégica y continua</a:t>
            </a:r>
            <a:r>
              <a:rPr lang="es-MX" sz="2000" dirty="0" smtClean="0"/>
              <a:t>.</a:t>
            </a:r>
          </a:p>
          <a:p>
            <a:pPr algn="just"/>
            <a:endParaRPr lang="es-MX" sz="20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000" dirty="0" smtClean="0"/>
              <a:t>En nuestro caso, los planes de trabajo son sectoriales, aunque requieren de articulación con otros sectores de la actividad regional. (Articulación con la vocación regional)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sz="20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000" dirty="0" smtClean="0"/>
              <a:t>De manera similar a los planes institucionales, los planes regionales debieran incluir una visión del futuro deseado y el diseño de los cursos de acción para acercarse a ella.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sz="20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000" dirty="0" smtClean="0"/>
              <a:t>Sobre esta visión debe fundamentarse el plan regional.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853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651557" y="6333722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[4]</a:t>
            </a:r>
            <a:endParaRPr lang="es-MX" sz="1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34584" y="994977"/>
            <a:ext cx="7057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Los planes son dinámicos...</a:t>
            </a:r>
          </a:p>
          <a:p>
            <a:pPr algn="ctr"/>
            <a:r>
              <a:rPr lang="es-MX" sz="2400" b="1" dirty="0" smtClean="0"/>
              <a:t>Turbulencia del entorno</a:t>
            </a:r>
            <a:endParaRPr lang="es-MX" sz="2400" b="1" dirty="0"/>
          </a:p>
        </p:txBody>
      </p:sp>
      <p:sp>
        <p:nvSpPr>
          <p:cNvPr id="6" name="5 Elipse"/>
          <p:cNvSpPr/>
          <p:nvPr/>
        </p:nvSpPr>
        <p:spPr>
          <a:xfrm>
            <a:off x="271080" y="2616744"/>
            <a:ext cx="2245022" cy="864096"/>
          </a:xfrm>
          <a:prstGeom prst="ellipse">
            <a:avLst/>
          </a:prstGeom>
          <a:solidFill>
            <a:schemeClr val="tx2"/>
          </a:solidFill>
          <a:ln w="3175">
            <a:solidFill>
              <a:srgbClr val="FFFF00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El avance de la ciencia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1207184" y="3956176"/>
            <a:ext cx="2245022" cy="864096"/>
          </a:xfrm>
          <a:prstGeom prst="ellipse">
            <a:avLst/>
          </a:prstGeom>
          <a:solidFill>
            <a:schemeClr val="tx2"/>
          </a:solidFill>
          <a:ln w="3175">
            <a:solidFill>
              <a:srgbClr val="FFFF00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N</a:t>
            </a:r>
            <a:r>
              <a:rPr lang="es-MX" b="1" dirty="0" smtClean="0">
                <a:solidFill>
                  <a:schemeClr val="bg1"/>
                </a:solidFill>
              </a:rPr>
              <a:t>uevas tecnologías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6326431" y="2616744"/>
            <a:ext cx="2481342" cy="864096"/>
          </a:xfrm>
          <a:prstGeom prst="ellipse">
            <a:avLst/>
          </a:prstGeom>
          <a:solidFill>
            <a:schemeClr val="tx2"/>
          </a:solidFill>
          <a:ln w="3175">
            <a:solidFill>
              <a:srgbClr val="FFFF00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Transformación de la sociedad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482631" y="3956176"/>
            <a:ext cx="2245022" cy="864096"/>
          </a:xfrm>
          <a:prstGeom prst="ellipse">
            <a:avLst/>
          </a:prstGeom>
          <a:solidFill>
            <a:schemeClr val="tx2"/>
          </a:solidFill>
          <a:ln w="3175">
            <a:solidFill>
              <a:srgbClr val="FFFF00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</a:t>
            </a:r>
            <a:r>
              <a:rPr lang="es-MX" b="1" dirty="0" smtClean="0">
                <a:solidFill>
                  <a:schemeClr val="bg1"/>
                </a:solidFill>
              </a:rPr>
              <a:t>ambios en la economía 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3045810" y="4941627"/>
            <a:ext cx="3068198" cy="1115223"/>
          </a:xfrm>
          <a:prstGeom prst="ellipse">
            <a:avLst/>
          </a:prstGeom>
          <a:solidFill>
            <a:schemeClr val="tx2"/>
          </a:solidFill>
          <a:ln w="3175">
            <a:solidFill>
              <a:srgbClr val="FFFF00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Los procesos</a:t>
            </a:r>
          </a:p>
          <a:p>
            <a:pPr algn="ctr"/>
            <a:r>
              <a:rPr lang="es-MX" b="1" dirty="0" smtClean="0">
                <a:solidFill>
                  <a:schemeClr val="bg1"/>
                </a:solidFill>
              </a:rPr>
              <a:t>de desarrollo regional … </a:t>
            </a:r>
            <a:endParaRPr lang="es-MX" b="1" dirty="0">
              <a:solidFill>
                <a:schemeClr val="bg1"/>
              </a:solidFill>
            </a:endParaRPr>
          </a:p>
        </p:txBody>
      </p:sp>
      <p:cxnSp>
        <p:nvCxnSpPr>
          <p:cNvPr id="14" name="13 Conector curvado"/>
          <p:cNvCxnSpPr>
            <a:stCxn id="6" idx="3"/>
            <a:endCxn id="8" idx="1"/>
          </p:cNvCxnSpPr>
          <p:nvPr/>
        </p:nvCxnSpPr>
        <p:spPr>
          <a:xfrm rot="16200000" flipH="1">
            <a:off x="703696" y="3250456"/>
            <a:ext cx="728424" cy="93610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curvado"/>
          <p:cNvCxnSpPr>
            <a:stCxn id="8" idx="4"/>
            <a:endCxn id="13" idx="2"/>
          </p:cNvCxnSpPr>
          <p:nvPr/>
        </p:nvCxnSpPr>
        <p:spPr>
          <a:xfrm rot="16200000" flipH="1">
            <a:off x="2348269" y="4801697"/>
            <a:ext cx="678967" cy="716115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curvado"/>
          <p:cNvCxnSpPr>
            <a:stCxn id="13" idx="6"/>
            <a:endCxn id="10" idx="4"/>
          </p:cNvCxnSpPr>
          <p:nvPr/>
        </p:nvCxnSpPr>
        <p:spPr>
          <a:xfrm flipV="1">
            <a:off x="6114008" y="4820272"/>
            <a:ext cx="491134" cy="678967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curvado"/>
          <p:cNvCxnSpPr>
            <a:stCxn id="10" idx="7"/>
            <a:endCxn id="9" idx="5"/>
          </p:cNvCxnSpPr>
          <p:nvPr/>
        </p:nvCxnSpPr>
        <p:spPr>
          <a:xfrm rot="5400000" flipH="1" flipV="1">
            <a:off x="7557421" y="3195752"/>
            <a:ext cx="728424" cy="1045512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Elipse"/>
          <p:cNvSpPr/>
          <p:nvPr/>
        </p:nvSpPr>
        <p:spPr>
          <a:xfrm>
            <a:off x="2799890" y="1835813"/>
            <a:ext cx="3509392" cy="151848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Algunos elementos que ponen a prueba nuestra capacidad de respuesta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907804" y="330200"/>
            <a:ext cx="7300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Algunos conceptos iniciales</a:t>
            </a:r>
            <a:endParaRPr lang="es-MX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651557" y="6333722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[5]</a:t>
            </a:r>
            <a:endParaRPr lang="es-MX" sz="1800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40300" y="1429822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es-MX" sz="2400" dirty="0" smtClean="0">
                <a:solidFill>
                  <a:srgbClr val="0070C0"/>
                </a:solidFill>
                <a:latin typeface="Arial Rounded MT Bold" pitchFamily="34" charset="0"/>
              </a:rPr>
              <a:t>Capacidad académica regional</a:t>
            </a:r>
            <a:endParaRPr lang="es-MX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50644" y="195740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Conjunto </a:t>
            </a:r>
            <a:r>
              <a:rPr lang="es-MX" sz="2400" b="1" dirty="0"/>
              <a:t>de </a:t>
            </a:r>
            <a:r>
              <a:rPr lang="es-MX" sz="2400" b="1" dirty="0" smtClean="0"/>
              <a:t>conocimientos, </a:t>
            </a:r>
            <a:r>
              <a:rPr lang="es-MX" sz="2400" dirty="0" smtClean="0"/>
              <a:t>de </a:t>
            </a:r>
            <a:r>
              <a:rPr lang="es-MX" sz="2400" dirty="0"/>
              <a:t>aptitudes y </a:t>
            </a:r>
            <a:r>
              <a:rPr lang="es-MX" sz="2400" dirty="0" smtClean="0"/>
              <a:t>talentos del personal académico de las IES de la </a:t>
            </a:r>
            <a:r>
              <a:rPr lang="es-MX" sz="2400" dirty="0"/>
              <a:t>región (suma e interacción), </a:t>
            </a:r>
            <a:r>
              <a:rPr lang="es-MX" sz="2400" dirty="0" smtClean="0"/>
              <a:t>útiles para alcanzar los objetivos deseados.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71364" y="3933056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0070C0"/>
                </a:solidFill>
                <a:latin typeface="Arial Rounded MT Bold" pitchFamily="34" charset="0"/>
              </a:rPr>
              <a:t>Competitividad académica regional</a:t>
            </a:r>
            <a:endParaRPr lang="es-MX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9004" y="443711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Habilidad de organizar, </a:t>
            </a:r>
            <a:r>
              <a:rPr lang="es-MX" sz="2400" b="1" dirty="0"/>
              <a:t>integrar y utilizar </a:t>
            </a:r>
            <a:r>
              <a:rPr lang="es-MX" sz="2400" dirty="0"/>
              <a:t>sus capacidades para </a:t>
            </a:r>
            <a:r>
              <a:rPr lang="es-MX" sz="2400" b="1" dirty="0" smtClean="0"/>
              <a:t>lograr resultados</a:t>
            </a:r>
            <a:r>
              <a:rPr lang="es-MX" sz="2400" dirty="0" smtClean="0"/>
              <a:t>, competir y conseguir </a:t>
            </a:r>
            <a:r>
              <a:rPr lang="es-MX" sz="2400" dirty="0"/>
              <a:t>los </a:t>
            </a:r>
            <a:r>
              <a:rPr lang="es-MX" sz="2400" dirty="0" smtClean="0"/>
              <a:t>propósitos o metas concertadas a nivel regional.</a:t>
            </a:r>
            <a:endParaRPr lang="es-MX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160060" y="330200"/>
            <a:ext cx="7300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Algunos conceptos iniciales</a:t>
            </a:r>
            <a:endParaRPr lang="es-MX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651557" y="6333722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[6]</a:t>
            </a:r>
            <a:endParaRPr lang="es-MX" sz="1800" dirty="0"/>
          </a:p>
        </p:txBody>
      </p:sp>
      <p:sp>
        <p:nvSpPr>
          <p:cNvPr id="6" name="5 Rectángulo"/>
          <p:cNvSpPr/>
          <p:nvPr/>
        </p:nvSpPr>
        <p:spPr>
          <a:xfrm>
            <a:off x="4515758" y="227235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s-MX" dirty="0" smtClean="0"/>
              <a:t>Matrícula atendida en programas de calidad </a:t>
            </a:r>
          </a:p>
          <a:p>
            <a:pPr marL="285750" lvl="0" indent="-285750">
              <a:buFont typeface="Wingdings" pitchFamily="2" charset="2"/>
              <a:buChar char="§"/>
            </a:pPr>
            <a:endParaRPr lang="es-MX" dirty="0" smtClean="0"/>
          </a:p>
          <a:p>
            <a:pPr marL="285750" lvl="0" indent="-285750">
              <a:buFont typeface="Wingdings" pitchFamily="2" charset="2"/>
              <a:buChar char="§"/>
            </a:pPr>
            <a:r>
              <a:rPr lang="es-MX" dirty="0" smtClean="0"/>
              <a:t>Porcentaje </a:t>
            </a:r>
            <a:r>
              <a:rPr lang="es-MX" dirty="0"/>
              <a:t>de personal académico en el SNI </a:t>
            </a:r>
          </a:p>
          <a:p>
            <a:pPr marL="285750" lvl="0" indent="-285750">
              <a:buFont typeface="Wingdings" pitchFamily="2" charset="2"/>
              <a:buChar char="§"/>
            </a:pPr>
            <a:endParaRPr lang="es-MX" dirty="0" smtClean="0"/>
          </a:p>
          <a:p>
            <a:pPr marL="285750" lvl="0" indent="-285750">
              <a:buFont typeface="Wingdings" pitchFamily="2" charset="2"/>
              <a:buChar char="§"/>
            </a:pPr>
            <a:r>
              <a:rPr lang="es-MX" dirty="0" smtClean="0"/>
              <a:t>Producción científica y tecnológica aplicada al desarrollo regional</a:t>
            </a:r>
            <a:endParaRPr lang="es-MX" dirty="0"/>
          </a:p>
          <a:p>
            <a:pPr marL="285750" lvl="0" indent="-285750">
              <a:buFont typeface="Wingdings" pitchFamily="2" charset="2"/>
              <a:buChar char="§"/>
            </a:pPr>
            <a:endParaRPr lang="es-MX" dirty="0" smtClean="0"/>
          </a:p>
          <a:p>
            <a:pPr marL="285750" lvl="0" indent="-285750">
              <a:buFont typeface="Wingdings" pitchFamily="2" charset="2"/>
              <a:buChar char="§"/>
            </a:pPr>
            <a:r>
              <a:rPr lang="es-MX" dirty="0" smtClean="0"/>
              <a:t>Número </a:t>
            </a:r>
            <a:r>
              <a:rPr lang="es-MX" dirty="0"/>
              <a:t>de Proyectos </a:t>
            </a:r>
            <a:r>
              <a:rPr lang="es-MX" dirty="0" smtClean="0"/>
              <a:t>de base tecnológica</a:t>
            </a:r>
            <a:endParaRPr lang="es-MX" dirty="0"/>
          </a:p>
          <a:p>
            <a:pPr marL="285750" lvl="0" indent="-285750">
              <a:buFont typeface="Wingdings" pitchFamily="2" charset="2"/>
              <a:buChar char="§"/>
            </a:pPr>
            <a:endParaRPr lang="es-MX" dirty="0" smtClean="0"/>
          </a:p>
          <a:p>
            <a:pPr marL="285750" lvl="0" indent="-285750">
              <a:buFont typeface="Wingdings" pitchFamily="2" charset="2"/>
              <a:buChar char="§"/>
            </a:pPr>
            <a:r>
              <a:rPr lang="es-MX" dirty="0" smtClean="0"/>
              <a:t>Número </a:t>
            </a:r>
            <a:r>
              <a:rPr lang="es-MX" dirty="0"/>
              <a:t>de Proyectos </a:t>
            </a:r>
            <a:r>
              <a:rPr lang="es-MX" dirty="0" err="1"/>
              <a:t>CONACyT</a:t>
            </a:r>
            <a:endParaRPr lang="es-MX" dirty="0"/>
          </a:p>
          <a:p>
            <a:pPr marL="285750" indent="-285750">
              <a:buFont typeface="Wingdings" pitchFamily="2" charset="2"/>
              <a:buChar char="§"/>
            </a:pPr>
            <a:endParaRPr lang="es-MX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s-MX" dirty="0" smtClean="0"/>
              <a:t>Número de proyectos intersectoriales en la región</a:t>
            </a:r>
          </a:p>
          <a:p>
            <a:pPr marL="285750" indent="-285750">
              <a:buFont typeface="Wingdings" pitchFamily="2" charset="2"/>
              <a:buChar char="§"/>
            </a:pPr>
            <a:endParaRPr lang="es-MX" dirty="0"/>
          </a:p>
          <a:p>
            <a:pPr marL="285750" indent="-285750">
              <a:buFont typeface="Wingdings" pitchFamily="2" charset="2"/>
              <a:buChar char="§"/>
            </a:pPr>
            <a:r>
              <a:rPr lang="es-MX" dirty="0" smtClean="0"/>
              <a:t>Patentes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67286" y="1514625"/>
            <a:ext cx="2928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Capacidad académica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59774" y="1512650"/>
            <a:ext cx="3575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Competitividad académica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72644" y="188403"/>
            <a:ext cx="719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Ejemplos</a:t>
            </a:r>
            <a:endParaRPr lang="es-MX" sz="2800" b="1" dirty="0">
              <a:solidFill>
                <a:srgbClr val="0070C0"/>
              </a:solidFill>
            </a:endParaRPr>
          </a:p>
        </p:txBody>
      </p:sp>
      <p:sp>
        <p:nvSpPr>
          <p:cNvPr id="11" name="10 Triángulo isósceles"/>
          <p:cNvSpPr/>
          <p:nvPr/>
        </p:nvSpPr>
        <p:spPr>
          <a:xfrm rot="5400000">
            <a:off x="2697302" y="3809388"/>
            <a:ext cx="3240360" cy="30556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123270" y="2258110"/>
            <a:ext cx="3995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MX" dirty="0"/>
              <a:t>Porcentaje de personal académico con doctorado</a:t>
            </a:r>
          </a:p>
          <a:p>
            <a:endParaRPr lang="es-MX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s-MX" dirty="0" smtClean="0"/>
              <a:t>Porcentaje </a:t>
            </a:r>
            <a:r>
              <a:rPr lang="es-MX" dirty="0"/>
              <a:t>de personal académico con categoría de Titular A,B,C</a:t>
            </a:r>
          </a:p>
          <a:p>
            <a:pPr marL="285750" indent="-285750">
              <a:buFont typeface="Wingdings" pitchFamily="2" charset="2"/>
              <a:buChar char="§"/>
            </a:pPr>
            <a:endParaRPr lang="es-MX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s-MX" dirty="0" smtClean="0"/>
              <a:t>Número </a:t>
            </a:r>
            <a:r>
              <a:rPr lang="es-MX" dirty="0"/>
              <a:t>de </a:t>
            </a:r>
            <a:r>
              <a:rPr lang="es-MX" dirty="0" smtClean="0"/>
              <a:t>profesores - investigadores</a:t>
            </a:r>
            <a:endParaRPr lang="es-MX" dirty="0"/>
          </a:p>
          <a:p>
            <a:pPr marL="285750" indent="-285750">
              <a:buFont typeface="Wingdings" pitchFamily="2" charset="2"/>
              <a:buChar char="§"/>
            </a:pPr>
            <a:endParaRPr lang="es-MX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s-MX" dirty="0" smtClean="0"/>
              <a:t>Número </a:t>
            </a:r>
            <a:r>
              <a:rPr lang="es-MX" dirty="0"/>
              <a:t>de </a:t>
            </a:r>
            <a:r>
              <a:rPr lang="es-MX" dirty="0" smtClean="0"/>
              <a:t>investigadores vinculados a los sectores productivos</a:t>
            </a:r>
          </a:p>
          <a:p>
            <a:pPr marL="285750" indent="-285750">
              <a:buFont typeface="Wingdings" pitchFamily="2" charset="2"/>
              <a:buChar char="§"/>
            </a:pPr>
            <a:endParaRPr lang="es-MX" dirty="0"/>
          </a:p>
          <a:p>
            <a:pPr marL="285750" indent="-285750">
              <a:buFont typeface="Wingdings" pitchFamily="2" charset="2"/>
              <a:buChar char="§"/>
            </a:pPr>
            <a:r>
              <a:rPr lang="es-MX" dirty="0" smtClean="0"/>
              <a:t>Grupos de expertos en temas estratégicos para la región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99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07819" y="2985103"/>
            <a:ext cx="7300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0070C0"/>
                </a:solidFill>
              </a:rPr>
              <a:t>Algunos indicadores del desarrollo educativo </a:t>
            </a:r>
            <a:r>
              <a:rPr lang="es-MX" sz="2800" b="1" dirty="0" smtClean="0">
                <a:solidFill>
                  <a:srgbClr val="0070C0"/>
                </a:solidFill>
              </a:rPr>
              <a:t>regional</a:t>
            </a:r>
            <a:endParaRPr lang="es-MX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41873" y="325003"/>
            <a:ext cx="7509684" cy="63819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s-ES_tradnl"/>
            </a:defPPr>
            <a:lvl1pPr eaLnBrk="1" hangingPunct="1"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ctr"/>
            <a:r>
              <a:rPr lang="es-MX" dirty="0" smtClean="0"/>
              <a:t>PTC en IES afiliadas a la ANUIES por nivel de estudios</a:t>
            </a:r>
          </a:p>
          <a:p>
            <a:pPr algn="ctr"/>
            <a:r>
              <a:rPr lang="es-MX" dirty="0" smtClean="0"/>
              <a:t>Ciclo escolar 2012-2013</a:t>
            </a:r>
            <a:endParaRPr lang="es-MX" i="1" dirty="0"/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15572"/>
              </p:ext>
            </p:extLst>
          </p:nvPr>
        </p:nvGraphicFramePr>
        <p:xfrm>
          <a:off x="0" y="1453556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254407"/>
              </p:ext>
            </p:extLst>
          </p:nvPr>
        </p:nvGraphicFramePr>
        <p:xfrm>
          <a:off x="3132000" y="1262488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042860"/>
              </p:ext>
            </p:extLst>
          </p:nvPr>
        </p:nvGraphicFramePr>
        <p:xfrm>
          <a:off x="6264000" y="1455613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715136"/>
              </p:ext>
            </p:extLst>
          </p:nvPr>
        </p:nvGraphicFramePr>
        <p:xfrm>
          <a:off x="0" y="4209482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461999"/>
              </p:ext>
            </p:extLst>
          </p:nvPr>
        </p:nvGraphicFramePr>
        <p:xfrm>
          <a:off x="3132000" y="4551812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373547"/>
              </p:ext>
            </p:extLst>
          </p:nvPr>
        </p:nvGraphicFramePr>
        <p:xfrm>
          <a:off x="6264000" y="4191812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4" t="36848" r="1588" b="26305"/>
          <a:stretch/>
        </p:blipFill>
        <p:spPr bwMode="auto">
          <a:xfrm>
            <a:off x="3295650" y="3416861"/>
            <a:ext cx="2525850" cy="138660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3" name="12 CuadroTexto"/>
          <p:cNvSpPr txBox="1"/>
          <p:nvPr/>
        </p:nvSpPr>
        <p:spPr>
          <a:xfrm>
            <a:off x="8651557" y="6333722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[7]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19845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41862" y="327849"/>
            <a:ext cx="6840760" cy="63819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s-ES_tradnl"/>
            </a:defPPr>
            <a:lvl1pPr eaLnBrk="1" hangingPunct="1"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algn="ctr"/>
            <a:r>
              <a:rPr lang="es-MX" dirty="0" smtClean="0"/>
              <a:t>PTC en el SNI adscritos a IES afiliadas a la ANUIES</a:t>
            </a:r>
          </a:p>
          <a:p>
            <a:pPr algn="ctr"/>
            <a:r>
              <a:rPr lang="es-MX" dirty="0"/>
              <a:t>p</a:t>
            </a:r>
            <a:r>
              <a:rPr lang="es-MX" dirty="0" smtClean="0"/>
              <a:t>or nivel, enero de 2014</a:t>
            </a:r>
            <a:endParaRPr lang="es-MX" i="1" dirty="0"/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690410"/>
              </p:ext>
            </p:extLst>
          </p:nvPr>
        </p:nvGraphicFramePr>
        <p:xfrm>
          <a:off x="137160" y="1118100"/>
          <a:ext cx="8869680" cy="545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651557" y="6333722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s-ES"/>
            </a:defPPr>
            <a:lvl1pPr>
              <a:spcBef>
                <a:spcPct val="0"/>
              </a:spcBef>
              <a:buFontTx/>
              <a:buNone/>
              <a:defRPr sz="2400" b="1">
                <a:solidFill>
                  <a:srgbClr val="780000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dirty="0" smtClean="0"/>
              <a:t>[8]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6359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3843</TotalTime>
  <Words>1054</Words>
  <Application>Microsoft Office PowerPoint</Application>
  <PresentationFormat>Presentación en pantalla (4:3)</PresentationFormat>
  <Paragraphs>249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Capacidad académica regional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ANUIES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Reveca Enriqueta Rivera Galicia</dc:creator>
  <cp:lastModifiedBy>Guerrero Zepeda Norma Patricia</cp:lastModifiedBy>
  <cp:revision>143</cp:revision>
  <cp:lastPrinted>2014-01-28T16:51:23Z</cp:lastPrinted>
  <dcterms:created xsi:type="dcterms:W3CDTF">2013-10-29T23:47:02Z</dcterms:created>
  <dcterms:modified xsi:type="dcterms:W3CDTF">2014-05-07T18:11:23Z</dcterms:modified>
</cp:coreProperties>
</file>