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handoutMasterIdLst>
    <p:handoutMasterId r:id="rId24"/>
  </p:handoutMasterIdLst>
  <p:sldIdLst>
    <p:sldId id="278" r:id="rId2"/>
    <p:sldId id="279" r:id="rId3"/>
    <p:sldId id="281" r:id="rId4"/>
    <p:sldId id="282" r:id="rId5"/>
    <p:sldId id="283" r:id="rId6"/>
    <p:sldId id="284" r:id="rId7"/>
    <p:sldId id="285" r:id="rId8"/>
    <p:sldId id="286" r:id="rId9"/>
    <p:sldId id="294" r:id="rId10"/>
    <p:sldId id="296" r:id="rId11"/>
    <p:sldId id="307" r:id="rId12"/>
    <p:sldId id="299" r:id="rId13"/>
    <p:sldId id="297" r:id="rId14"/>
    <p:sldId id="298" r:id="rId15"/>
    <p:sldId id="300" r:id="rId16"/>
    <p:sldId id="305" r:id="rId17"/>
    <p:sldId id="301" r:id="rId18"/>
    <p:sldId id="302" r:id="rId19"/>
    <p:sldId id="306" r:id="rId20"/>
    <p:sldId id="308" r:id="rId21"/>
    <p:sldId id="304" r:id="rId22"/>
  </p:sldIdLst>
  <p:sldSz cx="9144000" cy="6858000" type="screen4x3"/>
  <p:notesSz cx="68580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89964" autoAdjust="0"/>
  </p:normalViewPr>
  <p:slideViewPr>
    <p:cSldViewPr>
      <p:cViewPr varScale="1">
        <p:scale>
          <a:sx n="79" d="100"/>
          <a:sy n="79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20" y="-108"/>
      </p:cViewPr>
      <p:guideLst>
        <p:guide orient="horz" pos="292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J:\PNUD\BPCs\SISG\Resumen_Licitacion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/>
            </a:pPr>
            <a:r>
              <a:rPr lang="es-MX"/>
              <a:t> Toneladas destruidas en 2011 - 2013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Total_Dest_x_Categoría!$C$5</c:f>
              <c:strCache>
                <c:ptCount val="1"/>
                <c:pt idx="0">
                  <c:v>San Felipe Nuevo Mercurio, Zacatecas</c:v>
                </c:pt>
              </c:strCache>
            </c:strRef>
          </c:tx>
          <c:dPt>
            <c:idx val="1"/>
            <c:spPr>
              <a:solidFill>
                <a:schemeClr val="accent5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sz="2000" b="1" dirty="0"/>
                      <a:t>252.000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sz="2000" b="1" dirty="0"/>
                      <a:t>846.603</a:t>
                    </a:r>
                  </a:p>
                </c:rich>
              </c:tx>
              <c:showVal val="1"/>
            </c:dLbl>
            <c:showVal val="1"/>
          </c:dLbls>
          <c:val>
            <c:numRef>
              <c:f>Total_Dest_x_Categoría!$D$5:$E$5</c:f>
              <c:numCache>
                <c:formatCode>#,##0.000</c:formatCode>
                <c:ptCount val="2"/>
                <c:pt idx="0">
                  <c:v>252</c:v>
                </c:pt>
                <c:pt idx="1">
                  <c:v>846.60338000000172</c:v>
                </c:pt>
              </c:numCache>
            </c:numRef>
          </c:val>
        </c:ser>
        <c:ser>
          <c:idx val="3"/>
          <c:order val="1"/>
          <c:tx>
            <c:strRef>
              <c:f>Total_Dest_x_Categoría!$C$8</c:f>
              <c:strCache>
                <c:ptCount val="1"/>
                <c:pt idx="0">
                  <c:v>Gestiones del SISG para actualización en el Inventario Nacional de BPCs-SEMARNAT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sz="2000" b="1" dirty="0"/>
                      <a:t>428.085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 algn="ctr" rtl="0">
                  <a:defRPr/>
                </a:pPr>
                <a:endParaRPr lang="es-ES"/>
              </a:p>
            </c:txPr>
            <c:showVal val="1"/>
          </c:dLbls>
          <c:val>
            <c:numRef>
              <c:f>Total_Dest_x_Categoría!$D$8:$E$8</c:f>
              <c:numCache>
                <c:formatCode>General</c:formatCode>
                <c:ptCount val="2"/>
                <c:pt idx="0" formatCode="#,##0.000">
                  <c:v>428.08537999999908</c:v>
                </c:pt>
              </c:numCache>
            </c:numRef>
          </c:val>
        </c:ser>
        <c:ser>
          <c:idx val="1"/>
          <c:order val="2"/>
          <c:tx>
            <c:strRef>
              <c:f>Total_Dest_x_Categoría!$C$14</c:f>
              <c:strCache>
                <c:ptCount val="1"/>
                <c:pt idx="0">
                  <c:v>Destruidas (% pagado) por SISG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166.172</a:t>
                    </a:r>
                  </a:p>
                </c:rich>
              </c:tx>
              <c:showVal val="1"/>
            </c:dLbl>
            <c:showVal val="1"/>
          </c:dLbls>
          <c:val>
            <c:numRef>
              <c:f>Total_Dest_x_Categoría!$D$14:$E$14</c:f>
              <c:numCache>
                <c:formatCode>General</c:formatCode>
                <c:ptCount val="2"/>
                <c:pt idx="0" formatCode="#,##0.000">
                  <c:v>166.17200000000003</c:v>
                </c:pt>
              </c:numCache>
            </c:numRef>
          </c:val>
        </c:ser>
        <c:overlap val="100"/>
        <c:axId val="60932480"/>
        <c:axId val="60934016"/>
      </c:barChart>
      <c:catAx>
        <c:axId val="60932480"/>
        <c:scaling>
          <c:orientation val="minMax"/>
        </c:scaling>
        <c:delete val="1"/>
        <c:axPos val="b"/>
        <c:tickLblPos val="none"/>
        <c:crossAx val="60934016"/>
        <c:crosses val="autoZero"/>
        <c:auto val="1"/>
        <c:lblAlgn val="ctr"/>
        <c:lblOffset val="100"/>
      </c:catAx>
      <c:valAx>
        <c:axId val="60934016"/>
        <c:scaling>
          <c:orientation val="minMax"/>
          <c:max val="9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/>
                  <a:t>Toneladas</a:t>
                </a:r>
              </a:p>
            </c:rich>
          </c:tx>
          <c:layout>
            <c:manualLayout>
              <c:xMode val="edge"/>
              <c:yMode val="edge"/>
              <c:x val="1.1423911544742862E-2"/>
              <c:y val="0.17626599772373591"/>
            </c:manualLayout>
          </c:layout>
        </c:title>
        <c:numFmt formatCode="#,##0.000" sourceLinked="1"/>
        <c:tickLblPos val="nextTo"/>
        <c:crossAx val="6093248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lang="en-US" sz="1800" b="0" i="0" u="none" strike="noStrike" kern="1200" baseline="0">
          <a:solidFill>
            <a:prstClr val="white"/>
          </a:solidFill>
          <a:latin typeface="Arial Narrow" pitchFamily="34" charset="0"/>
          <a:ea typeface="+mn-ea"/>
          <a:cs typeface="+mn-cs"/>
        </a:defRPr>
      </a:pPr>
      <a:endParaRPr lang="es-E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8C673-D8B0-40AC-8835-37128ACA1C66}" type="datetimeFigureOut">
              <a:rPr lang="es-MX" smtClean="0"/>
              <a:pPr/>
              <a:t>21/05/2014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1B091-D5B5-4442-9952-0D5FD007B32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144347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E4149-467A-4F33-B838-525B4643EB1C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85C2B-3663-413D-883B-240A8B3CF8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178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C2B-3663-413D-883B-240A8B3CF81A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C2B-3663-413D-883B-240A8B3CF81A}" type="slidenum">
              <a:rPr lang="es-ES" smtClean="0"/>
              <a:pPr/>
              <a:t>12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6AD6-FD5A-4285-84CD-68BE44D08039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0B49-78AE-429B-A051-FD64F1852A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6AD6-FD5A-4285-84CD-68BE44D08039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0B49-78AE-429B-A051-FD64F1852A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6AD6-FD5A-4285-84CD-68BE44D08039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0B49-78AE-429B-A051-FD64F1852A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6AD6-FD5A-4285-84CD-68BE44D08039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0B49-78AE-429B-A051-FD64F1852A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6AD6-FD5A-4285-84CD-68BE44D08039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0B49-78AE-429B-A051-FD64F1852A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6AD6-FD5A-4285-84CD-68BE44D08039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0B49-78AE-429B-A051-FD64F1852A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6AD6-FD5A-4285-84CD-68BE44D08039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0B49-78AE-429B-A051-FD64F1852A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6AD6-FD5A-4285-84CD-68BE44D08039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0B49-78AE-429B-A051-FD64F1852A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6AD6-FD5A-4285-84CD-68BE44D08039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0B49-78AE-429B-A051-FD64F1852A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6AD6-FD5A-4285-84CD-68BE44D08039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0B49-78AE-429B-A051-FD64F1852A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6AD6-FD5A-4285-84CD-68BE44D08039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0B49-78AE-429B-A051-FD64F1852A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96AD6-FD5A-4285-84CD-68BE44D08039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E0B49-78AE-429B-A051-FD64F1852A50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2" name="11 Imagen" descr="Global Environment Facility GEF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19770" y="24049"/>
            <a:ext cx="716501" cy="816868"/>
          </a:xfrm>
          <a:prstGeom prst="rect">
            <a:avLst/>
          </a:prstGeom>
        </p:spPr>
      </p:pic>
      <p:pic>
        <p:nvPicPr>
          <p:cNvPr id="13" name="12 Imagen" descr="C:\Documents and Settings\vicente.castillo.SEMARNAT\Configuración local\Archivos temporales de Internet\Content.Word\PNUD_Logo-azul-tagline-negro.png"/>
          <p:cNvPicPr/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766" y="4763"/>
            <a:ext cx="46863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3 Imagen" descr="K:\PNUD-Vicente\PNUD - SEMARNAT\Formatos\Logos PNUD\SEMARNAT_horizontal_ALTA-01-01.JPG"/>
          <p:cNvPicPr/>
          <p:nvPr userDrawn="1"/>
        </p:nvPicPr>
        <p:blipFill>
          <a:blip r:embed="rId15" cstate="print"/>
          <a:srcRect l="3465" t="25616" r="1561" b="34384"/>
          <a:stretch>
            <a:fillRect/>
          </a:stretch>
        </p:blipFill>
        <p:spPr bwMode="auto">
          <a:xfrm>
            <a:off x="6584205" y="10633"/>
            <a:ext cx="253852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17936" y="0"/>
            <a:ext cx="5135264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 userDrawn="1"/>
        </p:nvSpPr>
        <p:spPr>
          <a:xfrm>
            <a:off x="1475656" y="44624"/>
            <a:ext cx="4968552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600" b="1" spc="300" dirty="0" smtClean="0">
                <a:solidFill>
                  <a:schemeClr val="bg1"/>
                </a:solidFill>
                <a:latin typeface="Trebuchet MS" pitchFamily="34" charset="0"/>
              </a:rPr>
              <a:t>Programa de las Naciones Unidas para el Desarrollo</a:t>
            </a:r>
            <a:endParaRPr lang="es-ES" sz="2600" b="1" spc="3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beltran@semarnat.gob.mx" TargetMode="External"/><Relationship Id="rId2" Type="http://schemas.openxmlformats.org/officeDocument/2006/relationships/hyperlink" Target="mailto:guillermo.roman@semarnat.gob.mx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J:\PNUD-Vicente\PNUD - SEMARNAT\Estados muestreados y Proy Pilotos\Guanajuato\Viaje - 25 Mayo 2011\Fotos\Visita a Laboratorio UTL\P1000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2640000" cy="2045440"/>
          </a:xfrm>
          <a:prstGeom prst="rect">
            <a:avLst/>
          </a:prstGeom>
          <a:noFill/>
        </p:spPr>
      </p:pic>
      <p:pic>
        <p:nvPicPr>
          <p:cNvPr id="5" name="28 Imagen" descr="DSC043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08052"/>
            <a:ext cx="2639585" cy="1980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82379"/>
            <a:ext cx="2638800" cy="19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788024" y="623731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www.bpcsmexicoundp.com</a:t>
            </a:r>
            <a:endParaRPr lang="es-MX" sz="2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8" name="6 Rectángulo"/>
          <p:cNvSpPr>
            <a:spLocks noChangeArrowheads="1"/>
          </p:cNvSpPr>
          <p:nvPr/>
        </p:nvSpPr>
        <p:spPr bwMode="auto">
          <a:xfrm>
            <a:off x="503040" y="1124744"/>
            <a:ext cx="864096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2400" b="1" dirty="0" smtClean="0">
                <a:solidFill>
                  <a:srgbClr val="003399"/>
                </a:solidFill>
                <a:latin typeface="Arial Narrow" pitchFamily="34" charset="0"/>
              </a:rPr>
              <a:t>Proyecto No. UNDP 00059701 – México</a:t>
            </a:r>
          </a:p>
          <a:p>
            <a:pPr algn="r"/>
            <a:r>
              <a:rPr lang="es-ES" sz="2400" b="1" dirty="0" smtClean="0">
                <a:solidFill>
                  <a:srgbClr val="003399"/>
                </a:solidFill>
                <a:latin typeface="Arial Narrow" pitchFamily="34" charset="0"/>
                <a:cs typeface="Arial" charset="0"/>
              </a:rPr>
              <a:t>“Manejo y Destrucción Ambientalmente </a:t>
            </a:r>
          </a:p>
          <a:p>
            <a:pPr algn="r"/>
            <a:r>
              <a:rPr lang="es-ES" sz="2400" b="1" dirty="0" smtClean="0">
                <a:solidFill>
                  <a:srgbClr val="003399"/>
                </a:solidFill>
                <a:latin typeface="Arial Narrow" pitchFamily="34" charset="0"/>
                <a:cs typeface="Arial" charset="0"/>
              </a:rPr>
              <a:t>Adecuados de Bifenilos Policlorados (BPCs) </a:t>
            </a:r>
          </a:p>
          <a:p>
            <a:pPr algn="r"/>
            <a:r>
              <a:rPr lang="es-ES" sz="2400" b="1" dirty="0" smtClean="0">
                <a:solidFill>
                  <a:srgbClr val="003399"/>
                </a:solidFill>
                <a:latin typeface="Arial Narrow" pitchFamily="34" charset="0"/>
                <a:cs typeface="Arial" charset="0"/>
              </a:rPr>
              <a:t>en México”</a:t>
            </a:r>
          </a:p>
          <a:p>
            <a:pPr algn="r"/>
            <a:endParaRPr lang="es-ES" sz="2200" b="1" dirty="0" smtClean="0">
              <a:solidFill>
                <a:srgbClr val="003399"/>
              </a:solidFill>
              <a:latin typeface="Arial Narrow" pitchFamily="34" charset="0"/>
            </a:endParaRPr>
          </a:p>
          <a:p>
            <a:pPr algn="r"/>
            <a:r>
              <a:rPr lang="es-ES" sz="2800" b="1" dirty="0" smtClean="0">
                <a:solidFill>
                  <a:srgbClr val="003399"/>
                </a:solidFill>
                <a:latin typeface="Arial Narrow" pitchFamily="34" charset="0"/>
              </a:rPr>
              <a:t>Asociación Nacional de Universidades e </a:t>
            </a:r>
          </a:p>
          <a:p>
            <a:pPr algn="r"/>
            <a:r>
              <a:rPr lang="es-ES" sz="2800" b="1" dirty="0" smtClean="0">
                <a:solidFill>
                  <a:srgbClr val="003399"/>
                </a:solidFill>
                <a:latin typeface="Arial Narrow" pitchFamily="34" charset="0"/>
              </a:rPr>
              <a:t>Instituciones</a:t>
            </a:r>
            <a:r>
              <a:rPr lang="es-ES" sz="2800" b="1" dirty="0" smtClean="0">
                <a:solidFill>
                  <a:srgbClr val="003399"/>
                </a:solidFill>
                <a:latin typeface="Arial Narrow" pitchFamily="34" charset="0"/>
              </a:rPr>
              <a:t> </a:t>
            </a:r>
            <a:r>
              <a:rPr lang="es-ES" sz="2800" b="1" dirty="0" smtClean="0">
                <a:solidFill>
                  <a:srgbClr val="003399"/>
                </a:solidFill>
                <a:latin typeface="Arial Narrow" pitchFamily="34" charset="0"/>
              </a:rPr>
              <a:t>de Educación Superior</a:t>
            </a:r>
            <a:endParaRPr lang="fr-FR" sz="2800" b="1" dirty="0" smtClean="0">
              <a:solidFill>
                <a:srgbClr val="003399"/>
              </a:solidFill>
              <a:latin typeface="Arial Narrow" pitchFamily="34" charset="0"/>
            </a:endParaRPr>
          </a:p>
          <a:p>
            <a:pPr algn="r"/>
            <a:endParaRPr lang="es-MX" sz="2200" b="1" dirty="0" smtClean="0">
              <a:solidFill>
                <a:srgbClr val="003399"/>
              </a:solidFill>
              <a:latin typeface="Arial Narrow" pitchFamily="34" charset="0"/>
            </a:endParaRPr>
          </a:p>
          <a:p>
            <a:pPr algn="r"/>
            <a:r>
              <a:rPr lang="es-MX" sz="2200" b="1" dirty="0" smtClean="0">
                <a:solidFill>
                  <a:srgbClr val="003399"/>
                </a:solidFill>
                <a:latin typeface="Arial Narrow" pitchFamily="34" charset="0"/>
              </a:rPr>
              <a:t>Universidad Iberoamericana, México</a:t>
            </a:r>
            <a:r>
              <a:rPr lang="es-MX" sz="2200" b="1" dirty="0" smtClean="0">
                <a:solidFill>
                  <a:srgbClr val="003399"/>
                </a:solidFill>
                <a:latin typeface="Arial Narrow" pitchFamily="34" charset="0"/>
              </a:rPr>
              <a:t>, D. F.</a:t>
            </a:r>
          </a:p>
          <a:p>
            <a:pPr algn="r"/>
            <a:r>
              <a:rPr lang="es-MX" sz="2200" b="1" dirty="0" smtClean="0">
                <a:solidFill>
                  <a:srgbClr val="003399"/>
                </a:solidFill>
                <a:latin typeface="Arial Narrow" pitchFamily="34" charset="0"/>
              </a:rPr>
              <a:t>21 de mayo de </a:t>
            </a:r>
            <a:r>
              <a:rPr lang="es-MX" sz="2200" b="1" dirty="0" smtClean="0">
                <a:solidFill>
                  <a:srgbClr val="003399"/>
                </a:solidFill>
                <a:latin typeface="Arial Narrow" pitchFamily="34" charset="0"/>
              </a:rPr>
              <a:t>2014</a:t>
            </a:r>
          </a:p>
          <a:p>
            <a:pPr algn="r"/>
            <a:endParaRPr lang="es-MX" sz="2200" b="1" dirty="0" smtClean="0">
              <a:solidFill>
                <a:srgbClr val="003399"/>
              </a:solidFill>
              <a:latin typeface="Arial Narrow" pitchFamily="34" charset="0"/>
            </a:endParaRPr>
          </a:p>
          <a:p>
            <a:pPr algn="r"/>
            <a:endParaRPr lang="es-MX" sz="2200" b="1" dirty="0" smtClean="0">
              <a:solidFill>
                <a:srgbClr val="003399"/>
              </a:solidFill>
              <a:latin typeface="Arial Narrow" pitchFamily="34" charset="0"/>
            </a:endParaRPr>
          </a:p>
          <a:p>
            <a:pPr algn="r"/>
            <a:r>
              <a:rPr lang="es-MX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Dr. Guillermo J. Román </a:t>
            </a:r>
            <a:r>
              <a:rPr lang="es-MX" sz="2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Moguel</a:t>
            </a:r>
            <a:endParaRPr lang="es-MX" sz="22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r"/>
            <a:r>
              <a:rPr lang="es-MX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 Ing. Laura Beltrán García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50888" y="1500174"/>
            <a:ext cx="8142287" cy="4279900"/>
          </a:xfrm>
          <a:prstGeom prst="rect">
            <a:avLst/>
          </a:prstGeom>
        </p:spPr>
        <p:txBody>
          <a:bodyPr/>
          <a:lstStyle/>
          <a:p>
            <a:pPr marL="265113" indent="-26511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s-ES" sz="2800" dirty="0">
                <a:solidFill>
                  <a:srgbClr val="10253F"/>
                </a:solidFill>
                <a:latin typeface="Arial Narrow" pitchFamily="34" charset="0"/>
              </a:rPr>
              <a:t>Fortalecimiento Institucional del Gobierno para Manejo y Destrucción </a:t>
            </a:r>
            <a:r>
              <a:rPr lang="es-ES" sz="2800" dirty="0" smtClean="0">
                <a:solidFill>
                  <a:srgbClr val="10253F"/>
                </a:solidFill>
                <a:latin typeface="Arial Narrow" pitchFamily="34" charset="0"/>
              </a:rPr>
              <a:t>Ambientalmente Adecuados </a:t>
            </a:r>
            <a:r>
              <a:rPr lang="es-ES" sz="2800" dirty="0">
                <a:solidFill>
                  <a:srgbClr val="10253F"/>
                </a:solidFill>
                <a:latin typeface="Arial Narrow" pitchFamily="34" charset="0"/>
              </a:rPr>
              <a:t>de </a:t>
            </a:r>
            <a:r>
              <a:rPr lang="es-ES" sz="2800" dirty="0" err="1" smtClean="0">
                <a:solidFill>
                  <a:srgbClr val="10253F"/>
                </a:solidFill>
                <a:latin typeface="Arial Narrow" pitchFamily="34" charset="0"/>
              </a:rPr>
              <a:t>BPCs.</a:t>
            </a:r>
            <a:endParaRPr lang="es-ES" sz="2800" dirty="0" smtClean="0">
              <a:solidFill>
                <a:srgbClr val="10253F"/>
              </a:solidFill>
              <a:latin typeface="Arial Narrow" pitchFamily="34" charset="0"/>
            </a:endParaRPr>
          </a:p>
          <a:p>
            <a:pPr marL="1066800" lvl="1" indent="-609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s-ES" sz="2200" dirty="0" smtClean="0">
                <a:solidFill>
                  <a:srgbClr val="10253F"/>
                </a:solidFill>
                <a:latin typeface="Arial Narrow" pitchFamily="34" charset="0"/>
                <a:cs typeface="Arial" charset="0"/>
              </a:rPr>
              <a:t>Revisión de Normatividad</a:t>
            </a:r>
          </a:p>
          <a:p>
            <a:pPr marL="1066800" lvl="1" indent="-609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s-ES" sz="2200" dirty="0" smtClean="0">
                <a:solidFill>
                  <a:srgbClr val="10253F"/>
                </a:solidFill>
                <a:latin typeface="Arial Narrow" pitchFamily="34" charset="0"/>
                <a:cs typeface="Arial" charset="0"/>
              </a:rPr>
              <a:t>Capacitación</a:t>
            </a:r>
          </a:p>
          <a:p>
            <a:pPr marL="1066800" lvl="1" indent="-609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s-ES" sz="2200" dirty="0" smtClean="0">
                <a:solidFill>
                  <a:srgbClr val="10253F"/>
                </a:solidFill>
                <a:latin typeface="Arial Narrow" pitchFamily="34" charset="0"/>
                <a:cs typeface="Arial" charset="0"/>
              </a:rPr>
              <a:t>Inventario</a:t>
            </a:r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rgbClr val="10253F"/>
                </a:solidFill>
                <a:latin typeface="Arial Narrow" pitchFamily="34" charset="0"/>
              </a:rPr>
              <a:t>Establecimiento </a:t>
            </a:r>
            <a:r>
              <a:rPr lang="es-ES" sz="2800" dirty="0">
                <a:solidFill>
                  <a:srgbClr val="10253F"/>
                </a:solidFill>
                <a:latin typeface="Arial Narrow" pitchFamily="34" charset="0"/>
              </a:rPr>
              <a:t>de Instalaciones Seguras de Almacenamiento </a:t>
            </a:r>
            <a:r>
              <a:rPr lang="es-ES" sz="2800" dirty="0" smtClean="0">
                <a:solidFill>
                  <a:srgbClr val="10253F"/>
                </a:solidFill>
                <a:latin typeface="Arial Narrow" pitchFamily="34" charset="0"/>
              </a:rPr>
              <a:t>Temporal.</a:t>
            </a:r>
            <a:endParaRPr lang="es-ES" sz="2800" dirty="0">
              <a:solidFill>
                <a:srgbClr val="10253F"/>
              </a:solidFill>
              <a:latin typeface="Arial Narrow" pitchFamily="34" charset="0"/>
            </a:endParaRPr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s-ES" sz="2800" dirty="0">
                <a:solidFill>
                  <a:srgbClr val="10253F"/>
                </a:solidFill>
                <a:latin typeface="Arial Narrow" pitchFamily="34" charset="0"/>
              </a:rPr>
              <a:t>Establecimiento y Demostración de un Sistema Integrado de Servicios de Gestión de BPCs:</a:t>
            </a:r>
          </a:p>
          <a:p>
            <a:pPr marL="1066800" lvl="1" indent="-609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s-ES" sz="2200" dirty="0">
                <a:solidFill>
                  <a:srgbClr val="10253F"/>
                </a:solidFill>
                <a:latin typeface="Arial Narrow" pitchFamily="34" charset="0"/>
                <a:cs typeface="Arial" charset="0"/>
              </a:rPr>
              <a:t>Manejo eficaz, costo-efectivo, transparente y expedito, bajo legislación internacional y nacional</a:t>
            </a:r>
            <a:r>
              <a:rPr lang="es-ES" sz="2400" dirty="0">
                <a:solidFill>
                  <a:srgbClr val="10253F"/>
                </a:solidFill>
                <a:latin typeface="Arial Narrow" pitchFamily="34" charset="0"/>
                <a:cs typeface="Arial" charset="0"/>
              </a:rPr>
              <a:t>.</a:t>
            </a:r>
          </a:p>
          <a:p>
            <a:pPr marL="265113" indent="-26511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rgbClr val="10253F"/>
                </a:solidFill>
                <a:latin typeface="Arial Narrow" pitchFamily="34" charset="0"/>
              </a:rPr>
              <a:t>Creación de conciencia </a:t>
            </a:r>
            <a:r>
              <a:rPr lang="es-ES" sz="2800" dirty="0">
                <a:solidFill>
                  <a:srgbClr val="10253F"/>
                </a:solidFill>
                <a:latin typeface="Arial Narrow" pitchFamily="34" charset="0"/>
              </a:rPr>
              <a:t>y </a:t>
            </a:r>
            <a:r>
              <a:rPr lang="es-ES" sz="2800" dirty="0" smtClean="0">
                <a:solidFill>
                  <a:srgbClr val="10253F"/>
                </a:solidFill>
                <a:latin typeface="Arial Narrow" pitchFamily="34" charset="0"/>
              </a:rPr>
              <a:t>Comunicación.</a:t>
            </a:r>
            <a:endParaRPr lang="es-ES" sz="2800" dirty="0">
              <a:solidFill>
                <a:srgbClr val="10253F"/>
              </a:solidFill>
              <a:latin typeface="Arial Narrow" pitchFamily="34" charset="0"/>
            </a:endParaRPr>
          </a:p>
          <a:p>
            <a:pPr marL="265113" indent="-26511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s-ES" sz="2800" dirty="0">
                <a:solidFill>
                  <a:srgbClr val="10253F"/>
                </a:solidFill>
                <a:latin typeface="Arial Narrow" pitchFamily="34" charset="0"/>
              </a:rPr>
              <a:t>Gestión del </a:t>
            </a:r>
            <a:r>
              <a:rPr lang="es-ES" sz="2800" dirty="0" smtClean="0">
                <a:solidFill>
                  <a:srgbClr val="10253F"/>
                </a:solidFill>
                <a:latin typeface="Arial Narrow" pitchFamily="34" charset="0"/>
              </a:rPr>
              <a:t>Proyecto.</a:t>
            </a:r>
            <a:endParaRPr lang="es-ES" sz="2800" dirty="0">
              <a:solidFill>
                <a:srgbClr val="10253F"/>
              </a:solidFill>
              <a:latin typeface="Arial Narrow" pitchFamily="34" charset="0"/>
            </a:endParaRPr>
          </a:p>
        </p:txBody>
      </p:sp>
      <p:sp>
        <p:nvSpPr>
          <p:cNvPr id="5" name="68 Rectángulo"/>
          <p:cNvSpPr>
            <a:spLocks noChangeArrowheads="1"/>
          </p:cNvSpPr>
          <p:nvPr/>
        </p:nvSpPr>
        <p:spPr bwMode="auto">
          <a:xfrm>
            <a:off x="642938" y="1000108"/>
            <a:ext cx="594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2700338" algn="ctr"/>
                <a:tab pos="5400675" algn="r"/>
              </a:tabLst>
              <a:defRPr/>
            </a:pPr>
            <a:r>
              <a:rPr lang="es-MX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Objetivos Específicos (</a:t>
            </a:r>
            <a:r>
              <a:rPr lang="es-MX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Componentes) </a:t>
            </a:r>
            <a:endParaRPr lang="es-MX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235942"/>
            <a:ext cx="8424936" cy="480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1076325" lvl="1" indent="-1076325" eaLnBrk="0" hangingPunct="0">
              <a:defRPr/>
            </a:pPr>
            <a:r>
              <a:rPr lang="es-E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Adecuación del Marco Legal</a:t>
            </a:r>
          </a:p>
          <a:p>
            <a:pPr marL="806450" lvl="2" indent="-265113" algn="just" eaLnBrk="0" hangingPunct="0">
              <a:defRPr/>
            </a:pPr>
            <a:endParaRPr lang="es-ES" sz="2400" dirty="0" smtClean="0">
              <a:solidFill>
                <a:srgbClr val="10253F"/>
              </a:solidFill>
              <a:latin typeface="Arial Narrow" pitchFamily="34" charset="0"/>
            </a:endParaRPr>
          </a:p>
          <a:p>
            <a:pPr marL="806450" lvl="2" indent="-625475" eaLnBrk="0" hangingPunct="0">
              <a:defRPr/>
            </a:pPr>
            <a:r>
              <a:rPr lang="es-ES" sz="26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El Proyecto incluyó los siguientes puntos en la NOM 133:</a:t>
            </a:r>
          </a:p>
          <a:p>
            <a:pPr marL="1179513" lvl="3" indent="-457200" eaLnBrk="0" hangingPunct="0">
              <a:spcBef>
                <a:spcPts val="600"/>
              </a:spcBef>
              <a:buFont typeface="Arial"/>
              <a:buChar char="•"/>
              <a:defRPr/>
            </a:pPr>
            <a:r>
              <a:rPr lang="es-ES" sz="26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Manejo In situ como una alternativa de manejo;</a:t>
            </a:r>
          </a:p>
          <a:p>
            <a:pPr marL="1179513" lvl="3" indent="-457200" eaLnBrk="0" hangingPunct="0">
              <a:spcBef>
                <a:spcPts val="600"/>
              </a:spcBef>
              <a:buFont typeface="Arial"/>
              <a:buChar char="•"/>
              <a:defRPr/>
            </a:pPr>
            <a:r>
              <a:rPr lang="es-ES" sz="2600" dirty="0" err="1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Retrolavado</a:t>
            </a:r>
            <a:r>
              <a:rPr lang="es-ES" sz="26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, inclusión de la definición;</a:t>
            </a:r>
          </a:p>
          <a:p>
            <a:pPr marL="1179513" lvl="3" indent="-457200" eaLnBrk="0" hangingPunct="0">
              <a:spcBef>
                <a:spcPts val="600"/>
              </a:spcBef>
              <a:buFont typeface="Arial"/>
              <a:buChar char="•"/>
              <a:defRPr/>
            </a:pPr>
            <a:r>
              <a:rPr lang="es-ES" sz="26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Responsabilidad de un tercero ó prestador de servicios de reducción de riesgos a la exposición de BPCs;</a:t>
            </a:r>
          </a:p>
          <a:p>
            <a:pPr marL="1624012" lvl="4" indent="-457200" eaLnBrk="0" hangingPunct="0">
              <a:buFont typeface="Wingdings" pitchFamily="2" charset="2"/>
              <a:buChar char="Ø"/>
              <a:defRPr/>
            </a:pPr>
            <a:r>
              <a:rPr lang="es-ES" sz="26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Evitar la contaminación cruzada</a:t>
            </a:r>
          </a:p>
          <a:p>
            <a:pPr marL="1624012" lvl="4" indent="-457200" eaLnBrk="0" hangingPunct="0">
              <a:buFont typeface="Wingdings" pitchFamily="2" charset="2"/>
              <a:buChar char="Ø"/>
              <a:defRPr/>
            </a:pPr>
            <a:r>
              <a:rPr lang="es-ES" sz="26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Registro de mantenimientos</a:t>
            </a:r>
          </a:p>
          <a:p>
            <a:pPr marL="1179513" lvl="1" indent="-457200" eaLnBrk="0" hangingPunct="0">
              <a:spcBef>
                <a:spcPts val="600"/>
              </a:spcBef>
              <a:buFont typeface="Arial"/>
              <a:buChar char="•"/>
              <a:defRPr/>
            </a:pPr>
            <a:r>
              <a:rPr lang="es-ES" sz="26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Registro ante Semarnat de cualquier actividad asociada a la disminución de volumen de residuos peligrosos.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P10009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869160"/>
            <a:ext cx="2771800" cy="1988840"/>
          </a:xfrm>
          <a:prstGeom prst="rect">
            <a:avLst/>
          </a:prstGeom>
        </p:spPr>
      </p:pic>
      <p:pic>
        <p:nvPicPr>
          <p:cNvPr id="10" name="9 Imagen" descr="P10008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924944"/>
            <a:ext cx="2771800" cy="2024844"/>
          </a:xfrm>
          <a:prstGeom prst="rect">
            <a:avLst/>
          </a:prstGeom>
        </p:spPr>
      </p:pic>
      <p:pic>
        <p:nvPicPr>
          <p:cNvPr id="11" name="10 Imagen" descr="P10100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908720"/>
            <a:ext cx="2771800" cy="2060848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179512" y="2261190"/>
            <a:ext cx="5976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3399"/>
                </a:solidFill>
                <a:latin typeface="Arial Narrow" pitchFamily="34" charset="0"/>
              </a:rPr>
              <a:t>Proyecto No. UNDP 00059701 – México</a:t>
            </a:r>
          </a:p>
          <a:p>
            <a:pPr algn="ctr"/>
            <a:r>
              <a:rPr lang="es-ES" sz="2800" b="1" dirty="0" smtClean="0">
                <a:solidFill>
                  <a:srgbClr val="003399"/>
                </a:solidFill>
                <a:latin typeface="Arial Narrow" pitchFamily="34" charset="0"/>
                <a:cs typeface="Arial" charset="0"/>
              </a:rPr>
              <a:t>“Manejo y Destrucción Ambientalmente Adecuados de Bifenilos Policlorados (BPCs) en México”. SISG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331640" y="5949280"/>
            <a:ext cx="4046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 Narrow" pitchFamily="34" charset="0"/>
              </a:rPr>
              <a:t>www.bpcsmexicoundp.com</a:t>
            </a:r>
            <a:endParaRPr lang="es-MX" sz="28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26960" y="4786322"/>
            <a:ext cx="473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Ing. Laura Beltrán García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857232"/>
            <a:ext cx="8604449" cy="58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s-MX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Parámetros del muestreo - Inventario</a:t>
            </a:r>
          </a:p>
          <a:p>
            <a:pPr marL="609600" lvl="1" indent="-344488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10253F"/>
                </a:solidFill>
                <a:latin typeface="Arial Narrow" pitchFamily="34" charset="0"/>
              </a:rPr>
              <a:t>19 entidades federativas en México muestreadas. </a:t>
            </a:r>
          </a:p>
          <a:p>
            <a:pPr marL="609600" indent="-344488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10253F"/>
                </a:solidFill>
                <a:latin typeface="Arial Narrow" pitchFamily="34" charset="0"/>
              </a:rPr>
              <a:t>Muestreo de 713 sitios (1998 transformadores) con las siguientes características:</a:t>
            </a:r>
          </a:p>
          <a:p>
            <a:pPr marL="1066800" lvl="1" indent="-6096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Arial" charset="0"/>
              </a:rPr>
              <a:t>Validación del 20% del inventario oficial de la Secretaría de Medio Ambiente y Recursos Naturales (</a:t>
            </a:r>
            <a:r>
              <a:rPr lang="es-MX" sz="2400" dirty="0" err="1" smtClean="0">
                <a:solidFill>
                  <a:srgbClr val="10253F"/>
                </a:solidFill>
                <a:latin typeface="Arial Narrow" pitchFamily="34" charset="0"/>
                <a:cs typeface="Arial" charset="0"/>
              </a:rPr>
              <a:t>S</a:t>
            </a:r>
            <a:r>
              <a:rPr lang="es-MX" sz="2400" cap="small" dirty="0" err="1" smtClean="0">
                <a:solidFill>
                  <a:srgbClr val="10253F"/>
                </a:solidFill>
                <a:latin typeface="Arial Narrow" pitchFamily="34" charset="0"/>
                <a:cs typeface="Arial" charset="0"/>
              </a:rPr>
              <a:t>emarnat</a:t>
            </a: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Arial" charset="0"/>
              </a:rPr>
              <a:t>).</a:t>
            </a:r>
          </a:p>
          <a:p>
            <a:pPr marL="1066800" lvl="1" indent="-609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Arial" charset="0"/>
              </a:rPr>
              <a:t>Muestreo de 6 sectores industriales: metalmecánico, siderúrgico, químico, minero, azucarero, papelero y textil que consumen 52% de energía y sitios sensibles (pozos de abastecimiento de agua potable, hospitales, escuelas, fábricas de alimentos y centros comerciales).</a:t>
            </a:r>
          </a:p>
          <a:p>
            <a:pPr marL="1066800" lvl="1" indent="-6096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Arial" charset="0"/>
              </a:rPr>
              <a:t>Detección inicial de BPCs mediante el kit Clor-N-Oil, Método 9079 de la EPA.</a:t>
            </a:r>
          </a:p>
          <a:p>
            <a:pPr marL="1066800" lvl="1" indent="-6096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Arial" charset="0"/>
              </a:rPr>
              <a:t>Un promedio de 3 transformadores por sitio.</a:t>
            </a:r>
          </a:p>
          <a:p>
            <a:pPr marL="1066800" lvl="1" indent="-6096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Arial" charset="0"/>
              </a:rPr>
              <a:t>Confirmación de los muestreos positivos por cromatografía.</a:t>
            </a:r>
            <a:endParaRPr lang="es-ES" sz="2400" dirty="0" smtClean="0">
              <a:solidFill>
                <a:srgbClr val="10253F"/>
              </a:solidFill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050"/>
            <a:ext cx="8643998" cy="600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097187" y="6165304"/>
            <a:ext cx="4046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 Narrow" pitchFamily="34" charset="0"/>
              </a:rPr>
              <a:t>www.bpcsmexicoundp.com</a:t>
            </a:r>
            <a:endParaRPr lang="es-MX" sz="28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4" name="6 Rectángulo"/>
          <p:cNvSpPr>
            <a:spLocks noChangeArrowheads="1"/>
          </p:cNvSpPr>
          <p:nvPr/>
        </p:nvSpPr>
        <p:spPr bwMode="auto">
          <a:xfrm>
            <a:off x="285721" y="1052736"/>
            <a:ext cx="817471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Objetivo del </a:t>
            </a:r>
            <a:r>
              <a:rPr lang="es-MX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Sistema Integrado de Servicios de Gestión</a:t>
            </a:r>
          </a:p>
          <a:p>
            <a:endParaRPr lang="es-MX" sz="2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algn="just"/>
            <a:r>
              <a:rPr lang="es-MX" sz="28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Establecer un Sistema para la eliminación de BPCs a nivel nacional, de una manera eficaz,</a:t>
            </a:r>
            <a:r>
              <a:rPr lang="es-ES" sz="2800" dirty="0" smtClean="0">
                <a:solidFill>
                  <a:srgbClr val="10253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s-ES" sz="28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costo-efectiva, transparente y expedita, que cumpla con la legislación internacional y nacional, desarrollando </a:t>
            </a:r>
            <a:r>
              <a:rPr lang="es-MX" sz="28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sus bases </a:t>
            </a:r>
            <a:r>
              <a:rPr lang="es-ES" sz="28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por medio de Proyectos Piloto a escala estatal y municipal.</a:t>
            </a:r>
            <a:endParaRPr lang="es-ES" sz="28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5" name="Picture 2" descr="F:\Pictures\San Felipe\IMG_4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2987824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F:\Pictures\San Felipe\IMG_4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737976"/>
            <a:ext cx="3528392" cy="2120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F:\Pictures\San Felipe\IMG_4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725144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/>
        </p:nvGraphicFramePr>
        <p:xfrm>
          <a:off x="179512" y="1484784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>
            <a:spLocks noChangeArrowheads="1"/>
          </p:cNvSpPr>
          <p:nvPr/>
        </p:nvSpPr>
        <p:spPr bwMode="auto">
          <a:xfrm>
            <a:off x="179512" y="980728"/>
            <a:ext cx="864096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Talleres de Mantenimiento</a:t>
            </a:r>
          </a:p>
          <a:p>
            <a:endParaRPr lang="es-MX" sz="1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marL="265113" indent="-265113" algn="just">
              <a:buFont typeface="Arial" pitchFamily="34" charset="0"/>
              <a:buChar char="•"/>
            </a:pP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Padrón </a:t>
            </a: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de talleres de mantenimiento de transformadores en todo el </a:t>
            </a: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país elaborado. </a:t>
            </a:r>
            <a:r>
              <a:rPr lang="es-ES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Mas de 1,200 </a:t>
            </a:r>
            <a:r>
              <a:rPr lang="es-ES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talleres ó empresas </a:t>
            </a:r>
            <a:r>
              <a:rPr lang="es-ES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estimados</a:t>
            </a:r>
            <a:r>
              <a:rPr lang="es-ES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.</a:t>
            </a:r>
            <a:endParaRPr lang="es-ES" sz="2400" dirty="0" smtClean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 marL="265113" indent="-265113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382 </a:t>
            </a:r>
            <a:r>
              <a:rPr lang="es-ES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talleres </a:t>
            </a:r>
            <a:r>
              <a:rPr lang="es-ES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integrados </a:t>
            </a:r>
            <a:r>
              <a:rPr lang="es-ES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a </a:t>
            </a:r>
            <a:r>
              <a:rPr lang="es-ES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las actividades del SISG.</a:t>
            </a:r>
          </a:p>
          <a:p>
            <a:pPr marL="265113" indent="-265113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131 </a:t>
            </a:r>
            <a:r>
              <a:rPr lang="es-ES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personas de 67 empresas </a:t>
            </a:r>
            <a:r>
              <a:rPr lang="es-ES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capacitadas </a:t>
            </a:r>
            <a:r>
              <a:rPr lang="es-ES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en </a:t>
            </a:r>
            <a:r>
              <a:rPr lang="es-ES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buenas prácticas de operación.</a:t>
            </a:r>
          </a:p>
          <a:p>
            <a:pPr marL="265113" indent="-265113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13 empresas de mantenimiento y 25 personas fueron capacitadas dentro del Programa de Liderazgo Ambiental de la Procuraduría Federal de Protección al Ambiente. </a:t>
            </a:r>
          </a:p>
          <a:p>
            <a:pPr marL="265113" indent="-265113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El SISG elaboró una Guía de Buenas Prácticas de Operación en Empresas de Mantenimiento. </a:t>
            </a:r>
            <a:endParaRPr lang="es-ES" sz="24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51078" y="1142984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 algn="just" eaLnBrk="0" hangingPunct="0">
              <a:defRPr/>
            </a:pPr>
            <a:r>
              <a:rPr lang="es-E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SISG. Estrategia para asegurar la confiabilidad de los Talleres de Mantenimiento de Transformadores Eléctricos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642910" y="2714620"/>
            <a:ext cx="2143140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714348" y="2786058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/>
              <a:t>Guía de Buenas Practicas </a:t>
            </a:r>
            <a:endParaRPr lang="es-MX" sz="22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3428992" y="2714620"/>
            <a:ext cx="2143140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3347864" y="2926105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/>
              <a:t>Padrón de Talleres</a:t>
            </a:r>
            <a:endParaRPr lang="es-MX" sz="22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6286512" y="2714620"/>
            <a:ext cx="2143140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6228184" y="2708920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/>
              <a:t>Capacitación </a:t>
            </a:r>
            <a:r>
              <a:rPr lang="es-MX" sz="2200" dirty="0" smtClean="0"/>
              <a:t>(+PLAC)</a:t>
            </a:r>
            <a:endParaRPr lang="es-MX" sz="22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6286512" y="4214818"/>
            <a:ext cx="2143140" cy="1071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6084168" y="4286256"/>
            <a:ext cx="2448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/>
              <a:t>Asesoría para Prestador de Servicio Confiable</a:t>
            </a:r>
            <a:endParaRPr lang="es-MX" sz="2200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3428992" y="4214818"/>
            <a:ext cx="2143140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3347864" y="4286256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/>
              <a:t>Certificación organismo externo</a:t>
            </a:r>
            <a:endParaRPr lang="es-MX" sz="22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642910" y="4214818"/>
            <a:ext cx="2143140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CuadroTexto"/>
          <p:cNvSpPr txBox="1"/>
          <p:nvPr/>
        </p:nvSpPr>
        <p:spPr>
          <a:xfrm>
            <a:off x="323528" y="4286256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/>
              <a:t>Difusión Proyecto</a:t>
            </a:r>
          </a:p>
          <a:p>
            <a:pPr algn="ctr"/>
            <a:r>
              <a:rPr lang="es-MX" sz="2200" dirty="0" smtClean="0"/>
              <a:t>Empresas Confiables</a:t>
            </a:r>
            <a:endParaRPr lang="es-MX" sz="2200" dirty="0"/>
          </a:p>
        </p:txBody>
      </p:sp>
      <p:sp>
        <p:nvSpPr>
          <p:cNvPr id="17" name="16 Flecha derecha"/>
          <p:cNvSpPr/>
          <p:nvPr/>
        </p:nvSpPr>
        <p:spPr>
          <a:xfrm>
            <a:off x="2928926" y="300037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derecha"/>
          <p:cNvSpPr/>
          <p:nvPr/>
        </p:nvSpPr>
        <p:spPr>
          <a:xfrm>
            <a:off x="5715008" y="300037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Flecha derecha"/>
          <p:cNvSpPr/>
          <p:nvPr/>
        </p:nvSpPr>
        <p:spPr>
          <a:xfrm rot="10800000">
            <a:off x="5715008" y="4500570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derecha"/>
          <p:cNvSpPr/>
          <p:nvPr/>
        </p:nvSpPr>
        <p:spPr>
          <a:xfrm rot="10800000">
            <a:off x="2857488" y="442913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Flecha derecha"/>
          <p:cNvSpPr/>
          <p:nvPr/>
        </p:nvSpPr>
        <p:spPr>
          <a:xfrm rot="5400000">
            <a:off x="7000892" y="371475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Estrella de 10 puntas"/>
          <p:cNvSpPr/>
          <p:nvPr/>
        </p:nvSpPr>
        <p:spPr>
          <a:xfrm>
            <a:off x="2357422" y="3571876"/>
            <a:ext cx="428628" cy="357190"/>
          </a:xfrm>
          <a:prstGeom prst="star10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CuadroTexto"/>
          <p:cNvSpPr txBox="1"/>
          <p:nvPr/>
        </p:nvSpPr>
        <p:spPr>
          <a:xfrm>
            <a:off x="2357422" y="357187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ok</a:t>
            </a:r>
            <a:endParaRPr lang="es-MX" dirty="0"/>
          </a:p>
        </p:txBody>
      </p:sp>
      <p:sp>
        <p:nvSpPr>
          <p:cNvPr id="24" name="23 Estrella de 10 puntas"/>
          <p:cNvSpPr/>
          <p:nvPr/>
        </p:nvSpPr>
        <p:spPr>
          <a:xfrm>
            <a:off x="5214942" y="3559734"/>
            <a:ext cx="428628" cy="357190"/>
          </a:xfrm>
          <a:prstGeom prst="star10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CuadroTexto"/>
          <p:cNvSpPr txBox="1"/>
          <p:nvPr/>
        </p:nvSpPr>
        <p:spPr>
          <a:xfrm>
            <a:off x="5214942" y="355973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ok</a:t>
            </a:r>
            <a:endParaRPr lang="es-MX" dirty="0"/>
          </a:p>
        </p:txBody>
      </p:sp>
      <p:sp>
        <p:nvSpPr>
          <p:cNvPr id="26" name="25 Estrella de 10 puntas"/>
          <p:cNvSpPr/>
          <p:nvPr/>
        </p:nvSpPr>
        <p:spPr>
          <a:xfrm>
            <a:off x="8001024" y="3571876"/>
            <a:ext cx="428628" cy="357190"/>
          </a:xfrm>
          <a:prstGeom prst="star10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CuadroTexto"/>
          <p:cNvSpPr txBox="1"/>
          <p:nvPr/>
        </p:nvSpPr>
        <p:spPr>
          <a:xfrm>
            <a:off x="8001024" y="357187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ok</a:t>
            </a:r>
            <a:endParaRPr lang="es-MX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211960" y="5157192"/>
            <a:ext cx="135732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 Narrow" pitchFamily="34" charset="0"/>
              </a:rPr>
              <a:t>Por  Licitar</a:t>
            </a:r>
            <a:endParaRPr lang="es-MX" sz="2000" dirty="0">
              <a:latin typeface="Arial Narrow" pitchFamily="34" charset="0"/>
            </a:endParaRPr>
          </a:p>
        </p:txBody>
      </p:sp>
      <p:sp>
        <p:nvSpPr>
          <p:cNvPr id="30" name="29 Estrella de 10 puntas"/>
          <p:cNvSpPr/>
          <p:nvPr/>
        </p:nvSpPr>
        <p:spPr>
          <a:xfrm>
            <a:off x="107504" y="4439962"/>
            <a:ext cx="428628" cy="357190"/>
          </a:xfrm>
          <a:prstGeom prst="star10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CuadroTexto"/>
          <p:cNvSpPr txBox="1"/>
          <p:nvPr/>
        </p:nvSpPr>
        <p:spPr>
          <a:xfrm>
            <a:off x="107504" y="44278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ok</a:t>
            </a:r>
            <a:endParaRPr lang="es-MX" dirty="0"/>
          </a:p>
        </p:txBody>
      </p:sp>
      <p:sp>
        <p:nvSpPr>
          <p:cNvPr id="32" name="31 Rectángulo"/>
          <p:cNvSpPr/>
          <p:nvPr/>
        </p:nvSpPr>
        <p:spPr>
          <a:xfrm>
            <a:off x="3563888" y="2060848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1200 (382)</a:t>
            </a:r>
            <a:endParaRPr lang="es-ES" sz="2000" dirty="0"/>
          </a:p>
        </p:txBody>
      </p:sp>
      <p:sp>
        <p:nvSpPr>
          <p:cNvPr id="33" name="32 Rectángulo"/>
          <p:cNvSpPr/>
          <p:nvPr/>
        </p:nvSpPr>
        <p:spPr>
          <a:xfrm>
            <a:off x="6228184" y="1916832"/>
            <a:ext cx="21602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Empresas: 67 + 13 Personas: 131 + 25</a:t>
            </a:r>
            <a:endParaRPr lang="es-ES" sz="2000" dirty="0"/>
          </a:p>
        </p:txBody>
      </p:sp>
      <p:sp>
        <p:nvSpPr>
          <p:cNvPr id="34" name="33 Rectángulo"/>
          <p:cNvSpPr/>
          <p:nvPr/>
        </p:nvSpPr>
        <p:spPr>
          <a:xfrm>
            <a:off x="72008" y="5229200"/>
            <a:ext cx="370790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Arial Narrow" pitchFamily="34" charset="0"/>
              </a:rPr>
              <a:t>Empresas Revisadas</a:t>
            </a:r>
            <a:r>
              <a:rPr lang="es-ES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s-ES" b="1" dirty="0" smtClean="0">
                <a:solidFill>
                  <a:schemeClr val="bg1"/>
                </a:solidFill>
                <a:latin typeface="Arial Narrow" pitchFamily="34" charset="0"/>
              </a:rPr>
              <a:t>Capacitadas </a:t>
            </a:r>
            <a:r>
              <a:rPr lang="es-ES" b="1" dirty="0" smtClean="0">
                <a:solidFill>
                  <a:schemeClr val="bg1"/>
                </a:solidFill>
                <a:latin typeface="Arial Narrow" pitchFamily="34" charset="0"/>
              </a:rPr>
              <a:t>y </a:t>
            </a:r>
            <a:r>
              <a:rPr lang="es-ES" b="1" dirty="0" smtClean="0">
                <a:solidFill>
                  <a:schemeClr val="bg1"/>
                </a:solidFill>
                <a:latin typeface="Arial Narrow" pitchFamily="34" charset="0"/>
              </a:rPr>
              <a:t>Recomendadas por SISG (disponibles </a:t>
            </a:r>
            <a:r>
              <a:rPr lang="es-ES" b="1" dirty="0" smtClean="0">
                <a:solidFill>
                  <a:schemeClr val="bg1"/>
                </a:solidFill>
                <a:latin typeface="Arial Narrow" pitchFamily="34" charset="0"/>
              </a:rPr>
              <a:t>en la Página Web del Proyecto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>
            <a:spLocks noChangeArrowheads="1"/>
          </p:cNvSpPr>
          <p:nvPr/>
        </p:nvSpPr>
        <p:spPr bwMode="auto">
          <a:xfrm>
            <a:off x="179512" y="980728"/>
            <a:ext cx="8784976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Acciones con </a:t>
            </a:r>
            <a:r>
              <a:rPr lang="es-MX" sz="2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Universidades e Instituciones de Educación Superior</a:t>
            </a:r>
            <a:endParaRPr lang="es-MX" sz="27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endParaRPr lang="es-MX" sz="1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marL="265113" indent="-265113" algn="just">
              <a:buFont typeface="Arial" pitchFamily="34" charset="0"/>
              <a:buChar char="•"/>
            </a:pP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Se analizaron transformadores en la Universidades Autónomas del Estado de México, de Hidalgo, de Morelos y Nuevo León, Instituto de Estudios Superiores de Chiapas (IESCH), Universidad Iberoamericana, Instituto Tecnológico de Tuxtla Gutiérrez, ITESM Chiapas, Universidad de Ciencias y Artes de Chiapas y en el Instituto Politécnico Nacional, Instituto Tecnológico de </a:t>
            </a:r>
            <a:r>
              <a:rPr lang="es-MX" sz="2000" dirty="0" err="1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Champotón</a:t>
            </a:r>
            <a:endParaRPr lang="es-MX" sz="2000" dirty="0" smtClean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 marL="265113" indent="-265113" algn="just">
              <a:buFont typeface="Arial" pitchFamily="34" charset="0"/>
              <a:buChar char="•"/>
            </a:pP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Se </a:t>
            </a: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han descontaminado un total de </a:t>
            </a: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XX </a:t>
            </a: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transformadores</a:t>
            </a: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:</a:t>
            </a:r>
            <a:endParaRPr lang="es-MX" sz="20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 marL="722313" lvl="1" indent="-265113" algn="just">
              <a:buFont typeface="Wingdings" pitchFamily="2" charset="2"/>
              <a:buChar char="ü"/>
            </a:pP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UAEM</a:t>
            </a: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(Estado de México):</a:t>
            </a: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 1</a:t>
            </a:r>
            <a:endParaRPr lang="es-MX" sz="20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 marL="722313" lvl="1" indent="-265113" algn="just">
              <a:buFont typeface="Wingdings" pitchFamily="2" charset="2"/>
              <a:buChar char="ü"/>
            </a:pP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IPN (DF): 22+6</a:t>
            </a:r>
            <a:endParaRPr lang="es-MX" sz="20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 marL="722313" lvl="1" indent="-265113" algn="just">
              <a:buFont typeface="Wingdings" pitchFamily="2" charset="2"/>
              <a:buChar char="ü"/>
            </a:pP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IESCH (Chiapas): 1</a:t>
            </a:r>
          </a:p>
          <a:p>
            <a:pPr marL="722313" lvl="1" indent="-265113" algn="just">
              <a:buFont typeface="Wingdings" pitchFamily="2" charset="2"/>
              <a:buChar char="ü"/>
            </a:pPr>
            <a:endParaRPr lang="es-MX" sz="2000" dirty="0" smtClean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 marL="265113" indent="-265113" algn="just">
              <a:buFont typeface="Arial" pitchFamily="34" charset="0"/>
              <a:buChar char="•"/>
            </a:pP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Representan 33 </a:t>
            </a: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toneladas </a:t>
            </a: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descontaminadas y destruidas.</a:t>
            </a:r>
            <a:endParaRPr lang="es-MX" sz="2000" dirty="0" smtClean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 marL="265113" indent="-265113" algn="just">
              <a:buFont typeface="Arial" pitchFamily="34" charset="0"/>
              <a:buChar char="•"/>
            </a:pP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Inversión total </a:t>
            </a: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de </a:t>
            </a: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3.8 </a:t>
            </a: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millones de pesos.</a:t>
            </a:r>
          </a:p>
          <a:p>
            <a:pPr marL="265113" indent="-265113" algn="just">
              <a:buFont typeface="Arial" pitchFamily="34" charset="0"/>
              <a:buChar char="•"/>
            </a:pP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El Proyecto aportó el </a:t>
            </a: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80</a:t>
            </a: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% de la inversión</a:t>
            </a: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 marL="265113" indent="-265113" algn="just">
              <a:buFont typeface="Arial" pitchFamily="34" charset="0"/>
              <a:buChar char="•"/>
            </a:pP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Capacitación en Análisis Químico y apoyo con materiales a </a:t>
            </a: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Instituto Tecnológico de Tuxtla Gutiérrez</a:t>
            </a:r>
            <a:endParaRPr lang="es-MX" sz="2000" dirty="0" smtClean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436096" y="3429000"/>
            <a:ext cx="252028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2313" lvl="1" indent="-265113" algn="just">
              <a:buFont typeface="Wingdings" pitchFamily="2" charset="2"/>
              <a:buChar char="ü"/>
            </a:pPr>
            <a:r>
              <a:rPr lang="es-MX" sz="20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UA Morelos: 2</a:t>
            </a:r>
          </a:p>
          <a:p>
            <a:pPr marL="722313" lvl="1" indent="-265113" algn="just">
              <a:buFont typeface="Wingdings" pitchFamily="2" charset="2"/>
              <a:buChar char="ü"/>
            </a:pPr>
            <a:r>
              <a:rPr lang="es-MX" sz="20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UA Hidalgo: 1</a:t>
            </a:r>
          </a:p>
          <a:p>
            <a:pPr marL="722313" lvl="1" indent="-265113" algn="just">
              <a:buFont typeface="Wingdings" pitchFamily="2" charset="2"/>
              <a:buChar char="ü"/>
            </a:pPr>
            <a:r>
              <a:rPr lang="es-MX" sz="20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UANL: 1</a:t>
            </a:r>
            <a:endParaRPr lang="es-MX" sz="2000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8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57200" y="1196753"/>
            <a:ext cx="54829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4000"/>
              </a:lnSpc>
              <a:spcBef>
                <a:spcPts val="800"/>
              </a:spcBef>
            </a:pPr>
            <a:r>
              <a:rPr lang="es-MX" sz="24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Los </a:t>
            </a:r>
            <a:r>
              <a:rPr lang="es-MX" sz="2400" dirty="0" err="1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bifenilos</a:t>
            </a:r>
            <a:r>
              <a:rPr lang="es-MX" sz="24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s-MX" sz="2400" dirty="0" err="1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policlorados</a:t>
            </a:r>
            <a:r>
              <a:rPr lang="es-MX" sz="24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BPCs) </a:t>
            </a:r>
            <a:r>
              <a:rPr lang="es-MX" sz="24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son una familia de sustancias orgánicas creadas por el hombre. </a:t>
            </a:r>
          </a:p>
          <a:p>
            <a:pPr>
              <a:lnSpc>
                <a:spcPct val="84000"/>
              </a:lnSpc>
              <a:spcBef>
                <a:spcPts val="800"/>
              </a:spcBef>
            </a:pPr>
            <a:endParaRPr lang="es-MX" sz="28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ct val="84000"/>
              </a:lnSpc>
              <a:spcBef>
                <a:spcPts val="800"/>
              </a:spcBef>
            </a:pPr>
            <a:endParaRPr lang="es-MX" sz="28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ct val="84000"/>
              </a:lnSpc>
              <a:spcBef>
                <a:spcPts val="800"/>
              </a:spcBef>
            </a:pPr>
            <a:endParaRPr lang="es-MX" sz="28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2636912"/>
            <a:ext cx="8280920" cy="7127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  <a:spcBef>
                <a:spcPts val="800"/>
              </a:spcBef>
            </a:pPr>
            <a:r>
              <a:rPr lang="es-MX" sz="24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Dependiendo del número de moléculas de cloro y su posición se pueden tener hasta 209 diferentes compuestos (congéneres) </a:t>
            </a:r>
          </a:p>
        </p:txBody>
      </p:sp>
      <p:pic>
        <p:nvPicPr>
          <p:cNvPr id="9" name="Picture 2" descr="E:\Mis documentos\Work\Solicitudes internacionales\2011\Presentación BPC UCPAST\800px-PCB_general_structure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8610" y="1190221"/>
            <a:ext cx="3341862" cy="137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457200" y="3717032"/>
            <a:ext cx="8229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>
              <a:lnSpc>
                <a:spcPct val="64000"/>
              </a:lnSpc>
              <a:spcBef>
                <a:spcPts val="800"/>
              </a:spcBef>
            </a:pPr>
            <a:r>
              <a:rPr lang="es-MX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Características Relevantes</a:t>
            </a:r>
            <a:r>
              <a:rPr lang="es-MX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:</a:t>
            </a:r>
            <a:endParaRPr lang="es-MX" sz="2400" dirty="0" smtClean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 marL="341313" indent="-341313">
              <a:lnSpc>
                <a:spcPct val="64000"/>
              </a:lnSpc>
              <a:spcBef>
                <a:spcPts val="800"/>
              </a:spcBef>
              <a:buFont typeface="Times New Roman" pitchFamily="18" charset="0"/>
              <a:buChar char="•"/>
            </a:pP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Propiedades </a:t>
            </a: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eléctricas aislantes</a:t>
            </a: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;</a:t>
            </a:r>
            <a:endParaRPr lang="es-MX" sz="24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 marL="341313" indent="-341313">
              <a:lnSpc>
                <a:spcPct val="64000"/>
              </a:lnSpc>
              <a:spcBef>
                <a:spcPts val="800"/>
              </a:spcBef>
              <a:buFont typeface="Times New Roman" pitchFamily="18" charset="0"/>
              <a:buChar char="•"/>
            </a:pPr>
            <a:r>
              <a:rPr lang="es-MX" sz="24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Resisten altas temperaturas sin </a:t>
            </a: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inflamarse</a:t>
            </a: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;</a:t>
            </a:r>
            <a:endParaRPr lang="es-MX" sz="24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 marL="341313" indent="-341313">
              <a:lnSpc>
                <a:spcPct val="64000"/>
              </a:lnSpc>
              <a:spcBef>
                <a:spcPts val="800"/>
              </a:spcBef>
              <a:buFont typeface="Times New Roman" pitchFamily="18" charset="0"/>
              <a:buChar char="•"/>
            </a:pPr>
            <a:r>
              <a:rPr lang="es-MX" sz="24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Alta estabilidad </a:t>
            </a: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química;</a:t>
            </a:r>
          </a:p>
          <a:p>
            <a:pPr marL="341313" indent="-341313">
              <a:lnSpc>
                <a:spcPct val="64000"/>
              </a:lnSpc>
              <a:spcBef>
                <a:spcPts val="800"/>
              </a:spcBef>
              <a:defRPr/>
            </a:pPr>
            <a:endParaRPr lang="es-MX" sz="2400" dirty="0" smtClean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 marL="341313" indent="-341313">
              <a:lnSpc>
                <a:spcPct val="64000"/>
              </a:lnSpc>
              <a:spcBef>
                <a:spcPts val="800"/>
              </a:spcBef>
              <a:defRPr/>
            </a:pP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Los productos comerciales son una mezcla de congéneres. </a:t>
            </a:r>
          </a:p>
          <a:p>
            <a:pPr marL="341313" indent="-341313">
              <a:lnSpc>
                <a:spcPct val="64000"/>
              </a:lnSpc>
              <a:spcBef>
                <a:spcPts val="800"/>
              </a:spcBef>
              <a:defRPr/>
            </a:pP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Principales </a:t>
            </a: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nombres comerciales: </a:t>
            </a:r>
            <a:r>
              <a:rPr lang="es-MX" sz="2400" dirty="0" err="1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Askarel</a:t>
            </a: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 y </a:t>
            </a:r>
            <a:r>
              <a:rPr lang="es-MX" sz="2400" dirty="0" err="1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Aroclor</a:t>
            </a:r>
            <a:endParaRPr lang="es-MX" sz="2400" dirty="0" smtClean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 marL="341313" indent="-341313">
              <a:lnSpc>
                <a:spcPct val="64000"/>
              </a:lnSpc>
              <a:spcBef>
                <a:spcPts val="800"/>
              </a:spcBef>
              <a:buFont typeface="Times New Roman" pitchFamily="18" charset="0"/>
              <a:buChar char="•"/>
            </a:pPr>
            <a:endParaRPr lang="es-MX" sz="28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 marL="341313" indent="-341313">
              <a:lnSpc>
                <a:spcPct val="64000"/>
              </a:lnSpc>
              <a:spcBef>
                <a:spcPts val="800"/>
              </a:spcBef>
            </a:pPr>
            <a:endParaRPr lang="es-MX" sz="28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 marL="341313" indent="-341313">
              <a:lnSpc>
                <a:spcPct val="64000"/>
              </a:lnSpc>
              <a:spcBef>
                <a:spcPts val="800"/>
              </a:spcBef>
            </a:pPr>
            <a:endParaRPr lang="es-MX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>
              <a:lnSpc>
                <a:spcPct val="64000"/>
              </a:lnSpc>
              <a:spcBef>
                <a:spcPts val="800"/>
              </a:spcBef>
            </a:pPr>
            <a:endParaRPr lang="es-MX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>
            <a:spLocks noChangeArrowheads="1"/>
          </p:cNvSpPr>
          <p:nvPr/>
        </p:nvSpPr>
        <p:spPr bwMode="auto">
          <a:xfrm>
            <a:off x="179512" y="980728"/>
            <a:ext cx="8784976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Propuesta  a Universidades e Instituciones de Educación Superior</a:t>
            </a:r>
            <a:endParaRPr lang="es-MX" sz="27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endParaRPr lang="es-MX" sz="1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marL="265113" indent="-265113" algn="just">
              <a:buFont typeface="Arial" pitchFamily="34" charset="0"/>
              <a:buChar char="•"/>
            </a:pP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Muestreo de transformadores sin costo para determinar posible presencia de </a:t>
            </a:r>
            <a:r>
              <a:rPr lang="es-MX" sz="2400" dirty="0" err="1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BPCs</a:t>
            </a:r>
            <a:endParaRPr lang="es-MX" sz="2400" dirty="0" smtClean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 marL="265113" indent="-265113" algn="just">
              <a:buFont typeface="Arial" pitchFamily="34" charset="0"/>
              <a:buChar char="•"/>
            </a:pP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Apoyo económico para la </a:t>
            </a:r>
            <a:r>
              <a:rPr lang="es-MX" sz="2400" dirty="0" err="1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descontaminacion</a:t>
            </a: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 o eliminación de transformadores</a:t>
            </a:r>
            <a:endParaRPr lang="es-MX" sz="24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8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/>
          <p:nvPr/>
        </p:nvSpPr>
        <p:spPr>
          <a:xfrm>
            <a:off x="467544" y="1340768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latin typeface="Arial Narrow" pitchFamily="34" charset="0"/>
              </a:rPr>
              <a:t>Dr. Guillermo Román Moguel</a:t>
            </a:r>
          </a:p>
          <a:p>
            <a:pPr algn="ctr"/>
            <a:r>
              <a:rPr lang="es-ES" sz="2400" dirty="0" smtClean="0">
                <a:latin typeface="Arial Narrow" pitchFamily="34" charset="0"/>
              </a:rPr>
              <a:t>Coordinador Nacional del Proyecto</a:t>
            </a:r>
            <a:endParaRPr lang="es-MX" sz="2400" dirty="0" smtClean="0">
              <a:latin typeface="Arial Narrow" pitchFamily="34" charset="0"/>
            </a:endParaRPr>
          </a:p>
          <a:p>
            <a:pPr algn="ctr"/>
            <a:r>
              <a:rPr lang="es-ES" sz="2400" dirty="0" smtClean="0">
                <a:latin typeface="Arial Narrow" pitchFamily="34" charset="0"/>
              </a:rPr>
              <a:t>E-Mail: </a:t>
            </a:r>
            <a:r>
              <a:rPr lang="es-ES" sz="2400" dirty="0" smtClean="0">
                <a:latin typeface="Arial Narrow" pitchFamily="34" charset="0"/>
                <a:hlinkClick r:id="rId2"/>
              </a:rPr>
              <a:t>guillermo.roman@semarnat.gob.mx</a:t>
            </a:r>
            <a:r>
              <a:rPr lang="es-ES" sz="2400" dirty="0" smtClean="0">
                <a:latin typeface="Arial Narrow" pitchFamily="34" charset="0"/>
              </a:rPr>
              <a:t> </a:t>
            </a:r>
          </a:p>
          <a:p>
            <a:pPr algn="ctr"/>
            <a:endParaRPr lang="es-ES" sz="2400" b="1" dirty="0" smtClean="0">
              <a:latin typeface="Arial Narrow" pitchFamily="34" charset="0"/>
            </a:endParaRPr>
          </a:p>
          <a:p>
            <a:pPr algn="ctr"/>
            <a:r>
              <a:rPr lang="es-ES" sz="2400" b="1" dirty="0" smtClean="0">
                <a:latin typeface="Arial Narrow" pitchFamily="34" charset="0"/>
              </a:rPr>
              <a:t>Ing</a:t>
            </a:r>
            <a:r>
              <a:rPr lang="es-ES" sz="2400" b="1" dirty="0">
                <a:latin typeface="Arial Narrow" pitchFamily="34" charset="0"/>
              </a:rPr>
              <a:t>. Laura Beltrán García</a:t>
            </a:r>
          </a:p>
          <a:p>
            <a:pPr algn="ctr"/>
            <a:r>
              <a:rPr lang="es-ES" sz="2400" dirty="0">
                <a:latin typeface="Arial Narrow" pitchFamily="34" charset="0"/>
              </a:rPr>
              <a:t>Coordinadora del Sistema Integrado </a:t>
            </a:r>
            <a:endParaRPr lang="es-ES" sz="2400" dirty="0" smtClean="0">
              <a:latin typeface="Arial Narrow" pitchFamily="34" charset="0"/>
            </a:endParaRPr>
          </a:p>
          <a:p>
            <a:pPr algn="ctr"/>
            <a:r>
              <a:rPr lang="es-ES" sz="2400" dirty="0" smtClean="0">
                <a:latin typeface="Arial Narrow" pitchFamily="34" charset="0"/>
              </a:rPr>
              <a:t>de </a:t>
            </a:r>
            <a:r>
              <a:rPr lang="es-ES" sz="2400" dirty="0">
                <a:latin typeface="Arial Narrow" pitchFamily="34" charset="0"/>
              </a:rPr>
              <a:t>Servicios de Gestión</a:t>
            </a:r>
          </a:p>
          <a:p>
            <a:pPr algn="ctr"/>
            <a:r>
              <a:rPr lang="es-ES" sz="2400" dirty="0" smtClean="0">
                <a:latin typeface="Arial Narrow" pitchFamily="34" charset="0"/>
              </a:rPr>
              <a:t>E-Mail</a:t>
            </a:r>
            <a:r>
              <a:rPr lang="es-ES" sz="2400" dirty="0">
                <a:latin typeface="Arial Narrow" pitchFamily="34" charset="0"/>
              </a:rPr>
              <a:t>: </a:t>
            </a:r>
            <a:r>
              <a:rPr lang="es-ES" sz="2400" dirty="0" smtClean="0">
                <a:latin typeface="Arial Narrow" pitchFamily="34" charset="0"/>
                <a:hlinkClick r:id="rId3"/>
              </a:rPr>
              <a:t>laura.beltran@semarnat.gob.mx</a:t>
            </a:r>
            <a:endParaRPr lang="es-ES" sz="2400" dirty="0" smtClean="0">
              <a:latin typeface="Arial Narrow" pitchFamily="34" charset="0"/>
            </a:endParaRPr>
          </a:p>
          <a:p>
            <a:pPr algn="ctr"/>
            <a:endParaRPr lang="es-ES" sz="2400" dirty="0" smtClean="0">
              <a:latin typeface="Arial Narrow" pitchFamily="34" charset="0"/>
            </a:endParaRPr>
          </a:p>
          <a:p>
            <a:pPr algn="ctr"/>
            <a:r>
              <a:rPr lang="es-ES" sz="2400" dirty="0" smtClean="0">
                <a:latin typeface="Arial Narrow" pitchFamily="34" charset="0"/>
              </a:rPr>
              <a:t>Tel: 01 (55) 5624 3607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55776" y="5517232"/>
            <a:ext cx="4046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 Narrow" pitchFamily="34" charset="0"/>
              </a:rPr>
              <a:t>www.bpcsmexicoundp.com</a:t>
            </a:r>
            <a:endParaRPr lang="es-MX" sz="28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ransfor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1467" y="1772816"/>
            <a:ext cx="1077913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i_magnet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342" y="2925911"/>
            <a:ext cx="10795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Large_GrnPaAE-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933056"/>
            <a:ext cx="1096962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Adhesiv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8292" y="4020294"/>
            <a:ext cx="955676" cy="84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7595492" y="3022724"/>
            <a:ext cx="576263" cy="622300"/>
            <a:chOff x="657" y="3022"/>
            <a:chExt cx="681" cy="635"/>
          </a:xfrm>
        </p:grpSpPr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658" y="3022"/>
              <a:ext cx="680" cy="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24" descr="smorja_sto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546855">
              <a:off x="657" y="3107"/>
              <a:ext cx="635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4788024" y="4149080"/>
            <a:ext cx="1265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Pinturas</a:t>
            </a:r>
            <a:endParaRPr lang="es-ES" sz="28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4644008" y="2132856"/>
            <a:ext cx="17556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Capacitores</a:t>
            </a:r>
            <a:endParaRPr lang="es-ES" sz="28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809823" y="4224486"/>
            <a:ext cx="15440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Adhesivos</a:t>
            </a:r>
            <a:endParaRPr lang="es-ES" sz="28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707830" y="3068960"/>
            <a:ext cx="2611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Fluidos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hidráulicos</a:t>
            </a:r>
            <a:endParaRPr lang="es-ES" sz="28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755576" y="3068960"/>
            <a:ext cx="14125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Balastras</a:t>
            </a:r>
            <a:endParaRPr lang="es-ES" sz="28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755576" y="2204864"/>
            <a:ext cx="24133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Transformadores</a:t>
            </a:r>
            <a:endParaRPr lang="es-ES" sz="2800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043608" y="5301208"/>
            <a:ext cx="72009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s-MX" sz="28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Su uso en México comienza en la década de 1940 con la importación de equipo eléctrico: </a:t>
            </a:r>
          </a:p>
          <a:p>
            <a:r>
              <a:rPr lang="es-MX" sz="28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Principalmente </a:t>
            </a:r>
            <a:r>
              <a:rPr lang="es-MX" sz="280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capacitores</a:t>
            </a:r>
            <a:r>
              <a:rPr lang="es-MX" sz="28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 y </a:t>
            </a:r>
            <a:r>
              <a:rPr lang="es-MX" sz="280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transformadores</a:t>
            </a:r>
          </a:p>
        </p:txBody>
      </p:sp>
      <p:pic>
        <p:nvPicPr>
          <p:cNvPr id="18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230" y="1837903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18 Conector recto"/>
          <p:cNvCxnSpPr/>
          <p:nvPr/>
        </p:nvCxnSpPr>
        <p:spPr bwMode="auto">
          <a:xfrm>
            <a:off x="899021" y="2852886"/>
            <a:ext cx="7691438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19 Conector recto"/>
          <p:cNvCxnSpPr/>
          <p:nvPr/>
        </p:nvCxnSpPr>
        <p:spPr bwMode="auto">
          <a:xfrm>
            <a:off x="899021" y="3849836"/>
            <a:ext cx="7691438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20 Conector recto"/>
          <p:cNvCxnSpPr/>
          <p:nvPr/>
        </p:nvCxnSpPr>
        <p:spPr bwMode="auto">
          <a:xfrm>
            <a:off x="827584" y="5013474"/>
            <a:ext cx="769143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395536" y="1124744"/>
            <a:ext cx="40799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Usos principales industriales:</a:t>
            </a:r>
            <a:endParaRPr lang="es-ES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skare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500313"/>
            <a:ext cx="137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Waste disposal in landf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2500313"/>
            <a:ext cx="13604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71438" y="3844925"/>
            <a:ext cx="2069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Almacenamiento</a:t>
            </a:r>
            <a:endParaRPr lang="es-ES" sz="24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000500" y="3844925"/>
            <a:ext cx="1398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Transporte</a:t>
            </a:r>
            <a:endParaRPr lang="es-ES" sz="24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5722938" y="3844925"/>
            <a:ext cx="1479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Disposición</a:t>
            </a:r>
            <a:endParaRPr lang="es-ES" sz="24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1071563" y="473610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6429375" y="473610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4714875" y="473610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3132138" y="5847358"/>
            <a:ext cx="33682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LIBERACIÓN DE </a:t>
            </a:r>
            <a:r>
              <a:rPr lang="es-MX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BPCs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3" name="Picture 27" descr="DSC00036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2489200"/>
            <a:ext cx="13874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16 Conector recto"/>
          <p:cNvCxnSpPr>
            <a:cxnSpLocks noChangeShapeType="1"/>
          </p:cNvCxnSpPr>
          <p:nvPr/>
        </p:nvCxnSpPr>
        <p:spPr bwMode="auto">
          <a:xfrm>
            <a:off x="1071563" y="5247283"/>
            <a:ext cx="714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8215313" y="474722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527925" y="3573016"/>
            <a:ext cx="1616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Incineración</a:t>
            </a:r>
          </a:p>
          <a:p>
            <a:r>
              <a:rPr lang="es-MX" sz="24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(emisión no intencional)</a:t>
            </a:r>
            <a:endParaRPr lang="es-ES" sz="24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7" name="Picture 2" descr="http://comerciodehuancayo.files.wordpress.com/2010/07/46642247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38" y="2495550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2928938" y="474722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996097" y="3714750"/>
            <a:ext cx="19752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24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Operación de</a:t>
            </a:r>
          </a:p>
          <a:p>
            <a:pPr algn="ctr"/>
            <a:r>
              <a:rPr lang="es-MX" sz="24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equipo obsoleto</a:t>
            </a:r>
            <a:endParaRPr lang="es-ES" sz="24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0" name="Picture 20" descr="http://imagenes.solostocks.com/z2_2132662/transformador-electrico-marca-sieme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63" y="2500313"/>
            <a:ext cx="135731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4714875" y="524252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51520" y="1124744"/>
            <a:ext cx="561662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Manejo inadecuado</a:t>
            </a:r>
            <a:endParaRPr lang="es-E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8625" y="1824148"/>
            <a:ext cx="828675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44500" indent="-444500">
              <a:buClrTx/>
              <a:buSzPct val="130000"/>
              <a:buFont typeface="Arial" pitchFamily="34" charset="0"/>
              <a:buChar char="•"/>
            </a:pPr>
            <a:r>
              <a:rPr lang="es-MX" sz="28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Cloracné (Inflamación, cambios de color y ardor en la piel</a:t>
            </a:r>
            <a:r>
              <a:rPr lang="es-MX" sz="28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).</a:t>
            </a:r>
            <a:endParaRPr lang="es-MX" sz="28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 marL="444500" indent="-444500">
              <a:buSzPct val="130000"/>
              <a:buFont typeface="Arial" pitchFamily="34" charset="0"/>
              <a:buChar char="•"/>
            </a:pPr>
            <a:r>
              <a:rPr lang="es-MX" sz="28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Probables carcinógenos humanos (cáncer de piel, hígado y tracto biliar);</a:t>
            </a:r>
          </a:p>
          <a:p>
            <a:pPr marL="444500" indent="-444500">
              <a:buSzPct val="130000"/>
              <a:buFont typeface="Arial" pitchFamily="34" charset="0"/>
              <a:buChar char="•"/>
            </a:pPr>
            <a:r>
              <a:rPr lang="es-MX" sz="28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Impotencia y alteraciones reproductivas;</a:t>
            </a:r>
          </a:p>
          <a:p>
            <a:pPr marL="444500" indent="-444500">
              <a:buSzPct val="130000"/>
              <a:buFont typeface="Arial" pitchFamily="34" charset="0"/>
              <a:buChar char="•"/>
            </a:pPr>
            <a:r>
              <a:rPr lang="es-MX" sz="28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Alteraciones del sistema nervioso;</a:t>
            </a:r>
          </a:p>
          <a:p>
            <a:pPr marL="444500" indent="-444500">
              <a:buClrTx/>
              <a:buSzPct val="130000"/>
              <a:buFont typeface="Arial" pitchFamily="34" charset="0"/>
              <a:buChar char="•"/>
            </a:pPr>
            <a:r>
              <a:rPr lang="es-MX" sz="28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Irritación </a:t>
            </a:r>
            <a:r>
              <a:rPr lang="es-MX" sz="28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del tracto </a:t>
            </a:r>
            <a:r>
              <a:rPr lang="es-MX" sz="28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respiratorio;</a:t>
            </a:r>
            <a:endParaRPr lang="es-MX" sz="28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 marL="444500" indent="-444500">
              <a:buSzPct val="130000"/>
              <a:buFont typeface="Arial" pitchFamily="34" charset="0"/>
              <a:buChar char="•"/>
            </a:pPr>
            <a:r>
              <a:rPr lang="es-MX" sz="28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Inmunosupresión;</a:t>
            </a:r>
          </a:p>
          <a:p>
            <a:pPr marL="444500" indent="-444500">
              <a:buClrTx/>
              <a:buSzPct val="130000"/>
              <a:buFont typeface="Arial" pitchFamily="34" charset="0"/>
              <a:buChar char="•"/>
            </a:pPr>
            <a:r>
              <a:rPr lang="es-MX" sz="28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Daño hepático.</a:t>
            </a:r>
            <a:endParaRPr lang="es-MX" sz="28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 marL="177800" indent="-177800">
              <a:buClrTx/>
              <a:buSzPct val="130000"/>
              <a:buFont typeface="Arial" pitchFamily="34" charset="0"/>
              <a:buChar char="•"/>
            </a:pPr>
            <a:endParaRPr lang="es-ES" sz="2000" b="1" dirty="0">
              <a:solidFill>
                <a:schemeClr val="tx1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1196752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Efectos a salud</a:t>
            </a:r>
            <a:endParaRPr lang="es-E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0306" y="3096385"/>
            <a:ext cx="2288158" cy="3428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lberto.villa.SEMARNAT\Pictures\sc-logo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3" y="3212976"/>
            <a:ext cx="2599589" cy="109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4313" y="1690688"/>
            <a:ext cx="86439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Convenio de Estocolmo</a:t>
            </a:r>
            <a:r>
              <a:rPr lang="es-ES" sz="20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, compromiso de eliminación de </a:t>
            </a:r>
            <a:r>
              <a:rPr lang="es-ES" sz="2000" dirty="0" err="1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BPCs</a:t>
            </a:r>
            <a:r>
              <a:rPr lang="es-ES" sz="20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s-ES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antes de 2025.</a:t>
            </a:r>
            <a:endParaRPr lang="es-ES" sz="20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ES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Aprobado </a:t>
            </a:r>
            <a:r>
              <a:rPr lang="es-ES" sz="20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por el Senado el </a:t>
            </a:r>
            <a:r>
              <a:rPr lang="es-ES_tradnl" sz="20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3 de diciembre de </a:t>
            </a:r>
            <a:r>
              <a:rPr lang="es-ES_tradnl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2002</a:t>
            </a:r>
            <a:endParaRPr lang="es-ES" sz="20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6" name="Picture 3" descr="http://www.cec.org/images/headers/headerhome1024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4643438"/>
            <a:ext cx="200025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5750" y="4643438"/>
            <a:ext cx="6715125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endParaRPr lang="es-ES" sz="500" dirty="0">
              <a:latin typeface="+mn-lt"/>
              <a:cs typeface="+mn-cs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Comisión de Cooperación Ambiental de América del Norte (CCA) </a:t>
            </a:r>
            <a:r>
              <a:rPr lang="es-MX" sz="20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Plan de Acción Regional de BPCs , el cual estableció las bases para la elaboración de la </a:t>
            </a: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NOM-133-ECOL-2000 y logró la </a:t>
            </a:r>
            <a:r>
              <a:rPr lang="es-MX" sz="20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eliminación de 5,488 toneladas </a:t>
            </a:r>
            <a:r>
              <a:rPr lang="es-MX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a </a:t>
            </a:r>
            <a:r>
              <a:rPr lang="es-MX" sz="20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2007.</a:t>
            </a:r>
            <a:endParaRPr lang="es-ES" sz="20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771800" y="2929587"/>
            <a:ext cx="6015013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Plan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Nacional de 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Implementación</a:t>
            </a:r>
            <a:r>
              <a:rPr lang="es-ES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: 8 </a:t>
            </a:r>
            <a:r>
              <a:rPr lang="es-ES" sz="20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Planes de </a:t>
            </a:r>
            <a:r>
              <a:rPr lang="es-ES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Acción (uno de ellos de </a:t>
            </a:r>
            <a:r>
              <a:rPr lang="es-ES" sz="2000" dirty="0" err="1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BPCs</a:t>
            </a:r>
            <a:r>
              <a:rPr lang="es-ES" sz="20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), </a:t>
            </a:r>
            <a:r>
              <a:rPr lang="es-ES" sz="20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cuyo objetivo es lograr resultados tangibles en la reducción o eliminación de la liberación de los COPs y de sus riesgos a la salud y al ambiente, tan pronto como sea posible.</a:t>
            </a:r>
          </a:p>
          <a:p>
            <a:pPr algn="just">
              <a:spcBef>
                <a:spcPct val="20000"/>
              </a:spcBef>
              <a:defRPr/>
            </a:pPr>
            <a:endParaRPr lang="es-ES" sz="500" dirty="0">
              <a:latin typeface="+mn-lt"/>
              <a:cs typeface="+mn-cs"/>
            </a:endParaRPr>
          </a:p>
        </p:txBody>
      </p:sp>
      <p:sp>
        <p:nvSpPr>
          <p:cNvPr id="9" name="1 Rectángulo"/>
          <p:cNvSpPr>
            <a:spLocks noChangeArrowheads="1"/>
          </p:cNvSpPr>
          <p:nvPr/>
        </p:nvSpPr>
        <p:spPr bwMode="auto">
          <a:xfrm>
            <a:off x="323529" y="1052736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Reglamentación Internacional especifica </a:t>
            </a:r>
            <a:r>
              <a:rPr lang="es-E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para </a:t>
            </a:r>
            <a:r>
              <a:rPr lang="es-E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BPCs</a:t>
            </a:r>
            <a:endParaRPr lang="es-E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1520" y="1628800"/>
            <a:ext cx="846328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indent="-357188" algn="just">
              <a:defRPr/>
            </a:pPr>
            <a:r>
              <a:rPr lang="es-ES" sz="2600" dirty="0" smtClean="0">
                <a:latin typeface="+mn-lt"/>
                <a:cs typeface="+mn-cs"/>
              </a:rPr>
              <a:t>LGPGIR y su Reglamento:</a:t>
            </a:r>
          </a:p>
          <a:p>
            <a:pPr marL="357188" indent="-357188">
              <a:buFont typeface="Arial" pitchFamily="34" charset="0"/>
              <a:buChar char="•"/>
              <a:defRPr/>
            </a:pPr>
            <a:r>
              <a:rPr lang="es-ES" sz="26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Registro </a:t>
            </a:r>
            <a:r>
              <a:rPr lang="es-ES" sz="26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ante la SEMARNAT de generadores o poseedores.</a:t>
            </a:r>
          </a:p>
          <a:p>
            <a:pPr marL="357188" indent="-357188">
              <a:buFont typeface="Arial" pitchFamily="34" charset="0"/>
              <a:buChar char="•"/>
              <a:defRPr/>
            </a:pPr>
            <a:r>
              <a:rPr lang="es-ES" sz="26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Tecnologías </a:t>
            </a:r>
            <a:r>
              <a:rPr lang="es-ES" sz="26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reconocidas </a:t>
            </a:r>
            <a:r>
              <a:rPr lang="es-ES" sz="26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para </a:t>
            </a:r>
            <a:r>
              <a:rPr lang="es-ES" sz="26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su descontaminación, tratamiento o eliminación: Extracción líquido-líquido</a:t>
            </a:r>
            <a:r>
              <a:rPr lang="es-ES" sz="26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, Retrolavado</a:t>
            </a:r>
            <a:r>
              <a:rPr lang="es-ES" sz="26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, Químico catalíticos, </a:t>
            </a:r>
            <a:r>
              <a:rPr lang="es-ES" sz="26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Incineración, Gasificación </a:t>
            </a:r>
            <a:r>
              <a:rPr lang="es-ES" sz="26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Plasma y </a:t>
            </a:r>
            <a:r>
              <a:rPr lang="es-ES" sz="2600" dirty="0" err="1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Pirólisis</a:t>
            </a:r>
            <a:r>
              <a:rPr lang="es-ES" sz="26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.</a:t>
            </a:r>
            <a:endParaRPr lang="es-ES" sz="26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 marL="357188" indent="-357188">
              <a:buFont typeface="Arial" pitchFamily="34" charset="0"/>
              <a:buChar char="•"/>
              <a:defRPr/>
            </a:pPr>
            <a:r>
              <a:rPr lang="es-ES" sz="26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No </a:t>
            </a:r>
            <a:r>
              <a:rPr lang="es-ES" sz="26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se permite la importación de </a:t>
            </a:r>
            <a:r>
              <a:rPr lang="es-ES" sz="2600" dirty="0" err="1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BPCs</a:t>
            </a:r>
            <a:r>
              <a:rPr lang="es-ES" sz="26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 ni </a:t>
            </a:r>
            <a:r>
              <a:rPr lang="es-ES" sz="26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el confinamiento de </a:t>
            </a:r>
            <a:r>
              <a:rPr lang="es-ES" sz="26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BPCs </a:t>
            </a:r>
            <a:r>
              <a:rPr lang="es-ES" sz="26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a concentraciones mayores de 50 partes por millón.</a:t>
            </a:r>
          </a:p>
          <a:p>
            <a:pPr marL="357188" indent="-357188">
              <a:buFont typeface="Arial" pitchFamily="34" charset="0"/>
              <a:buChar char="•"/>
              <a:defRPr/>
            </a:pPr>
            <a:r>
              <a:rPr lang="es-ES" sz="26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Se </a:t>
            </a:r>
            <a:r>
              <a:rPr lang="es-ES" sz="26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requiere autorización para su eliminación en el extranjero.</a:t>
            </a:r>
          </a:p>
          <a:p>
            <a:pPr marL="357188" indent="-357188">
              <a:buFont typeface="Arial" pitchFamily="34" charset="0"/>
              <a:buChar char="•"/>
              <a:defRPr/>
            </a:pPr>
            <a:r>
              <a:rPr lang="es-ES" sz="26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Se </a:t>
            </a:r>
            <a:r>
              <a:rPr lang="es-ES" sz="26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prohíbe dilución de </a:t>
            </a:r>
            <a:r>
              <a:rPr lang="es-ES" sz="2600" dirty="0" err="1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BPCs</a:t>
            </a:r>
            <a:r>
              <a:rPr lang="es-ES" sz="26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 en </a:t>
            </a:r>
            <a:r>
              <a:rPr lang="es-ES" sz="26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cualquier medio.</a:t>
            </a:r>
          </a:p>
        </p:txBody>
      </p:sp>
      <p:sp>
        <p:nvSpPr>
          <p:cNvPr id="5" name="1 Rectángulo"/>
          <p:cNvSpPr>
            <a:spLocks noChangeArrowheads="1"/>
          </p:cNvSpPr>
          <p:nvPr/>
        </p:nvSpPr>
        <p:spPr bwMode="auto">
          <a:xfrm>
            <a:off x="-86400" y="980728"/>
            <a:ext cx="73947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Reglamentación Nacional especifica </a:t>
            </a:r>
            <a:r>
              <a:rPr lang="es-E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para </a:t>
            </a:r>
            <a:r>
              <a:rPr lang="es-E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BPCS</a:t>
            </a:r>
            <a:endParaRPr lang="es-E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120650" y="1084263"/>
            <a:ext cx="8915400" cy="935037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NOM-133-SEMARNAT-2000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Objetivo</a:t>
            </a:r>
            <a:endParaRPr lang="es-MX" sz="27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179398" y="1916832"/>
            <a:ext cx="5964238" cy="3652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Especificaciones de protección ambiental para el manejo de equipos, equipos eléctricos, equipos contaminados, líquidos, sólidos y residuos peligrosos que contengan o estén contaminados con </a:t>
            </a:r>
            <a:r>
              <a:rPr lang="es-ES" sz="2400" dirty="0" err="1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bifenilos</a:t>
            </a:r>
            <a:r>
              <a:rPr lang="es-ES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s-ES" sz="2400" dirty="0" err="1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policlorados</a:t>
            </a:r>
            <a:r>
              <a:rPr lang="es-ES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 y los plazos para su eliminación, mediante su desincorporació</a:t>
            </a:r>
            <a:r>
              <a:rPr lang="es-ES" sz="28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n, reclasificación y descontaminación.</a:t>
            </a:r>
          </a:p>
          <a:p>
            <a:pPr lvl="0">
              <a:spcBef>
                <a:spcPct val="20000"/>
              </a:spcBef>
              <a:defRPr/>
            </a:pPr>
            <a:r>
              <a:rPr lang="es-E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Campo de aplicación:</a:t>
            </a:r>
          </a:p>
          <a:p>
            <a:pPr lvl="0">
              <a:spcBef>
                <a:spcPct val="20000"/>
              </a:spcBef>
              <a:defRPr/>
            </a:pPr>
            <a:r>
              <a:rPr lang="es-ES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De observancia obligatoria para personas físicas o morales que posean los citados equipos, etc. así como para empresas que presten servicios relacionados con el manejo de los mismos.</a:t>
            </a:r>
            <a:endParaRPr lang="es-ES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es-MX" sz="2800" dirty="0" smtClean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6" name="Picture 4" descr="C:\Users\Angav\AppData\Local\Microsoft\Windows\Temporary Internet Files\Content.IE5\27P8VWXR\MP90020221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2449532"/>
            <a:ext cx="2492375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>
            <a:spLocks noChangeArrowheads="1"/>
          </p:cNvSpPr>
          <p:nvPr/>
        </p:nvSpPr>
        <p:spPr bwMode="auto">
          <a:xfrm>
            <a:off x="323528" y="1052736"/>
            <a:ext cx="856895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Objetivo del </a:t>
            </a:r>
            <a:r>
              <a:rPr lang="es-MX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Proyecto</a:t>
            </a:r>
            <a:endParaRPr lang="es-MX" sz="24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Minimizar el riesgo de exposición a Bifenilos Policlorados (BPCs) de la población mexicana vulnerable y del medio ambiente, a la vez que cumplir con </a:t>
            </a: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los objetivos del Convenio </a:t>
            </a:r>
            <a:r>
              <a:rPr lang="es-MX" sz="2400" dirty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de Estocolmo  para su manejo y destrucción </a:t>
            </a: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ambientalmente adecuados</a:t>
            </a: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  <a:cs typeface="Times New Roman" pitchFamily="18" charset="0"/>
              </a:rPr>
              <a:t>.</a:t>
            </a:r>
          </a:p>
          <a:p>
            <a:r>
              <a:rPr lang="es-MX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Características del </a:t>
            </a:r>
            <a:r>
              <a:rPr lang="es-MX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Proyecto</a:t>
            </a:r>
            <a:endParaRPr lang="es-MX" sz="2400" dirty="0" smtClean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  <a:p>
            <a:pPr marL="265113" indent="277813">
              <a:buFont typeface="Arial" pitchFamily="34" charset="0"/>
              <a:buChar char="•"/>
            </a:pP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</a:rPr>
              <a:t>Apoyo del </a:t>
            </a:r>
            <a:r>
              <a:rPr lang="es-MX" sz="2400" dirty="0" err="1" smtClean="0">
                <a:solidFill>
                  <a:srgbClr val="10253F"/>
                </a:solidFill>
                <a:latin typeface="Arial Narrow" pitchFamily="34" charset="0"/>
              </a:rPr>
              <a:t>G</a:t>
            </a:r>
            <a:r>
              <a:rPr lang="es-MX" sz="2400" cap="small" dirty="0" err="1" smtClean="0">
                <a:solidFill>
                  <a:srgbClr val="10253F"/>
                </a:solidFill>
                <a:latin typeface="Arial Narrow" pitchFamily="34" charset="0"/>
              </a:rPr>
              <a:t>ef</a:t>
            </a:r>
            <a:r>
              <a:rPr lang="es-MX" sz="2400" cap="small" dirty="0" smtClean="0">
                <a:solidFill>
                  <a:srgbClr val="10253F"/>
                </a:solidFill>
                <a:latin typeface="Arial Narrow" pitchFamily="34" charset="0"/>
              </a:rPr>
              <a:t> </a:t>
            </a: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</a:rPr>
              <a:t>por 4.6 M</a:t>
            </a:r>
            <a:r>
              <a:rPr lang="es-MX" sz="2400" cap="small" dirty="0" smtClean="0">
                <a:solidFill>
                  <a:srgbClr val="10253F"/>
                </a:solidFill>
                <a:latin typeface="Arial Narrow" pitchFamily="34" charset="0"/>
              </a:rPr>
              <a:t>us</a:t>
            </a: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</a:rPr>
              <a:t>$;</a:t>
            </a:r>
          </a:p>
          <a:p>
            <a:pPr marL="265113" indent="277813">
              <a:buFont typeface="Arial" pitchFamily="34" charset="0"/>
              <a:buChar char="•"/>
            </a:pP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</a:rPr>
              <a:t>Proyecto a 5 años;</a:t>
            </a:r>
          </a:p>
          <a:p>
            <a:pPr marL="265113" indent="277813">
              <a:buFont typeface="Arial" pitchFamily="34" charset="0"/>
              <a:buChar char="•"/>
              <a:tabLst>
                <a:tab pos="620713" algn="l"/>
              </a:tabLst>
            </a:pP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</a:rPr>
              <a:t>Cartas compromiso firmadas por la </a:t>
            </a:r>
            <a:r>
              <a:rPr lang="es-MX" sz="2400" dirty="0" err="1" smtClean="0">
                <a:solidFill>
                  <a:srgbClr val="10253F"/>
                </a:solidFill>
                <a:latin typeface="Arial Narrow" pitchFamily="34" charset="0"/>
              </a:rPr>
              <a:t>S</a:t>
            </a:r>
            <a:r>
              <a:rPr lang="es-MX" sz="2400" cap="small" dirty="0" err="1" smtClean="0">
                <a:solidFill>
                  <a:srgbClr val="10253F"/>
                </a:solidFill>
                <a:latin typeface="Arial Narrow" pitchFamily="34" charset="0"/>
              </a:rPr>
              <a:t>emarnat</a:t>
            </a: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</a:rPr>
              <a:t> y por la </a:t>
            </a:r>
            <a:r>
              <a:rPr lang="es-MX" sz="2400" dirty="0" err="1" smtClean="0">
                <a:solidFill>
                  <a:srgbClr val="10253F"/>
                </a:solidFill>
                <a:latin typeface="Arial Narrow" pitchFamily="34" charset="0"/>
              </a:rPr>
              <a:t>S</a:t>
            </a:r>
            <a:r>
              <a:rPr lang="es-MX" sz="2400" cap="small" dirty="0" err="1" smtClean="0">
                <a:solidFill>
                  <a:srgbClr val="10253F"/>
                </a:solidFill>
                <a:latin typeface="Arial Narrow" pitchFamily="34" charset="0"/>
              </a:rPr>
              <a:t>ener</a:t>
            </a: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</a:rPr>
              <a:t> </a:t>
            </a:r>
            <a:r>
              <a:rPr lang="es-MX" sz="2400" dirty="0" smtClean="0">
                <a:solidFill>
                  <a:srgbClr val="10253F"/>
                </a:solidFill>
                <a:latin typeface="Arial Narrow" pitchFamily="34" charset="0"/>
              </a:rPr>
              <a:t>para cofinanciar.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 dirty="0">
              <a:solidFill>
                <a:srgbClr val="10253F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5" name="Picture 2" descr="F:\Pictures\San Felipe\IMG_4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2987824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F:\Pictures\San Felipe\IMG_4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737976"/>
            <a:ext cx="3528392" cy="2120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F:\Pictures\San Felipe\IMG_4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725144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3174</TotalTime>
  <Words>1313</Words>
  <Application>Microsoft Office PowerPoint</Application>
  <PresentationFormat>Presentación en pantalla (4:3)</PresentationFormat>
  <Paragraphs>173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Participación Porcentual de los Sectores Seleccionados en Guanajuato</dc:title>
  <dc:creator>Life</dc:creator>
  <cp:lastModifiedBy>guillermo.roman</cp:lastModifiedBy>
  <cp:revision>363</cp:revision>
  <dcterms:created xsi:type="dcterms:W3CDTF">2010-04-24T04:19:54Z</dcterms:created>
  <dcterms:modified xsi:type="dcterms:W3CDTF">2014-05-21T15:15:46Z</dcterms:modified>
</cp:coreProperties>
</file>